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6"/>
  </p:notesMasterIdLst>
  <p:handoutMasterIdLst>
    <p:handoutMasterId r:id="rId8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76" autoAdjust="0"/>
    <p:restoredTop sz="94451" autoAdjust="0"/>
  </p:normalViewPr>
  <p:slideViewPr>
    <p:cSldViewPr>
      <p:cViewPr>
        <p:scale>
          <a:sx n="66" d="100"/>
          <a:sy n="66" d="100"/>
        </p:scale>
        <p:origin x="-660" y="-18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11/27/2013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11/27/2013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OSI_mode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07/relationships/hdphoto" Target="../media/hdphoto6.wdp"/><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fileformat.info/mirror/egff/ch09_05.ht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RSA_(algorith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 Id="rId5" Type="http://schemas.openxmlformats.org/officeDocument/2006/relationships/image" Target="../media/image70.jpeg"/><Relationship Id="rId4" Type="http://schemas.openxmlformats.org/officeDocument/2006/relationships/image" Target="../media/image6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en.wikipedia.org/wiki/IPv6"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en-US" sz="4800" dirty="0"/>
              <a:t>Training test</a:t>
            </a:r>
            <a:br>
              <a:rPr lang="en-US" sz="4800" dirty="0"/>
            </a:br>
            <a:r>
              <a:rPr lang="en-US" sz="4800" dirty="0"/>
              <a:t>Information Technology</a:t>
            </a:r>
          </a:p>
        </p:txBody>
      </p:sp>
      <p:sp>
        <p:nvSpPr>
          <p:cNvPr id="3" name="Subtitle 2"/>
          <p:cNvSpPr>
            <a:spLocks noGrp="1"/>
          </p:cNvSpPr>
          <p:nvPr>
            <p:ph type="subTitle" idx="1"/>
          </p:nvPr>
        </p:nvSpPr>
        <p:spPr>
          <a:xfrm>
            <a:off x="348975" y="3317080"/>
            <a:ext cx="8309125" cy="569120"/>
          </a:xfrm>
        </p:spPr>
        <p:txBody>
          <a:bodyPr/>
          <a:lstStyle/>
          <a:p>
            <a:r>
              <a:rPr lang="en-US" dirty="0"/>
              <a:t>Preparation test for the IT National Olympics (NOIT)</a:t>
            </a:r>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357199" y="1026101"/>
            <a:ext cx="480394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http://schoolacademy.telerik.com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6" name="Text Placeholder 3"/>
          <p:cNvSpPr>
            <a:spLocks noGrp="1"/>
          </p:cNvSpPr>
          <p:nvPr>
            <p:ph type="body" sz="quarter" idx="10"/>
          </p:nvPr>
        </p:nvSpPr>
        <p:spPr>
          <a:xfrm>
            <a:off x="457200" y="5224047"/>
            <a:ext cx="3352800" cy="523220"/>
          </a:xfrm>
        </p:spPr>
        <p:txBody>
          <a:bodyPr/>
          <a:lstStyle/>
          <a:p>
            <a:r>
              <a:rPr lang="en-US" dirty="0" smtClean="0"/>
              <a:t>Team "Grapefruit</a:t>
            </a:r>
            <a:r>
              <a:rPr lang="en-US" dirty="0"/>
              <a:t>"</a:t>
            </a:r>
          </a:p>
        </p:txBody>
      </p:sp>
      <p:sp>
        <p:nvSpPr>
          <p:cNvPr id="17" name="Text Placeholder 9"/>
          <p:cNvSpPr>
            <a:spLocks noGrp="1"/>
          </p:cNvSpPr>
          <p:nvPr>
            <p:ph type="body" sz="quarter" idx="11"/>
          </p:nvPr>
        </p:nvSpPr>
        <p:spPr>
          <a:xfrm>
            <a:off x="469075" y="5757446"/>
            <a:ext cx="1891223" cy="369332"/>
          </a:xfrm>
        </p:spPr>
        <p:txBody>
          <a:bodyPr/>
          <a:lstStyle/>
          <a:p>
            <a:r>
              <a:rPr lang="en-US" dirty="0" err="1"/>
              <a:t>Telerik</a:t>
            </a:r>
            <a:r>
              <a:rPr lang="en-US" dirty="0"/>
              <a:t> </a:t>
            </a:r>
            <a:r>
              <a:rPr lang="en-US" dirty="0" smtClean="0"/>
              <a:t>Academy</a:t>
            </a:r>
            <a:endParaRPr lang="en-US" dirty="0"/>
          </a:p>
        </p:txBody>
      </p:sp>
    </p:spTree>
    <p:extLst>
      <p:ext uri="{BB962C8B-B14F-4D97-AF65-F5344CB8AC3E}">
        <p14:creationId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5254"/>
            <a:ext cx="7696200" cy="1600200"/>
          </a:xfrm>
        </p:spPr>
        <p:txBody>
          <a:bodyPr/>
          <a:lstStyle/>
          <a:p>
            <a:r>
              <a:rPr lang="en-US" sz="4600" dirty="0" smtClean="0"/>
              <a:t>Rules </a:t>
            </a:r>
            <a:r>
              <a:rPr lang="en-US" sz="4600" dirty="0"/>
              <a:t>for working with and supporting computer systems</a:t>
            </a:r>
          </a:p>
        </p:txBody>
      </p:sp>
      <p:sp>
        <p:nvSpPr>
          <p:cNvPr id="3" name="Subtitle 2"/>
          <p:cNvSpPr>
            <a:spLocks noGrp="1"/>
          </p:cNvSpPr>
          <p:nvPr>
            <p:ph type="subTitle" idx="1"/>
          </p:nvPr>
        </p:nvSpPr>
        <p:spPr>
          <a:xfrm>
            <a:off x="609600" y="2761174"/>
            <a:ext cx="7924800" cy="569120"/>
          </a:xfrm>
        </p:spPr>
        <p:txBody>
          <a:bodyPr/>
          <a:lstStyle/>
          <a:p>
            <a:r>
              <a:rPr lang="en-US" dirty="0" smtClean="0"/>
              <a:t>Installing</a:t>
            </a:r>
            <a:r>
              <a:rPr lang="bg-BG" dirty="0" smtClean="0"/>
              <a:t>, </a:t>
            </a:r>
            <a:r>
              <a:rPr lang="en-US" dirty="0" smtClean="0"/>
              <a:t>using</a:t>
            </a:r>
            <a:r>
              <a:rPr lang="bg-BG" dirty="0" smtClean="0"/>
              <a:t>, </a:t>
            </a:r>
            <a:r>
              <a:rPr lang="en-US" dirty="0" smtClean="0"/>
              <a:t>supporting</a:t>
            </a:r>
            <a:r>
              <a:rPr lang="bg-BG" dirty="0" smtClean="0"/>
              <a:t>, …</a:t>
            </a:r>
            <a:endParaRPr lang="en-US" dirty="0"/>
          </a:p>
        </p:txBody>
      </p:sp>
      <p:pic>
        <p:nvPicPr>
          <p:cNvPr id="8194"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7239000" cy="914400"/>
          </a:xfrm>
        </p:spPr>
        <p:txBody>
          <a:bodyPr/>
          <a:lstStyle/>
          <a:p>
            <a:r>
              <a:rPr lang="en-US" sz="3800" dirty="0"/>
              <a:t>Working with computer programs</a:t>
            </a:r>
          </a:p>
        </p:txBody>
      </p:sp>
      <p:sp>
        <p:nvSpPr>
          <p:cNvPr id="3" name="Content Placeholder 2"/>
          <p:cNvSpPr>
            <a:spLocks noGrp="1"/>
          </p:cNvSpPr>
          <p:nvPr>
            <p:ph idx="1"/>
          </p:nvPr>
        </p:nvSpPr>
        <p:spPr/>
        <p:txBody>
          <a:bodyPr/>
          <a:lstStyle/>
          <a:p>
            <a:r>
              <a:rPr lang="en-US" dirty="0"/>
              <a:t>The questions of this syllabus section are covering the following areas:</a:t>
            </a:r>
            <a:endParaRPr lang="bg-BG" dirty="0"/>
          </a:p>
          <a:p>
            <a:pPr lvl="1"/>
            <a:r>
              <a:rPr lang="en-US" dirty="0"/>
              <a:t>Rules for working with computer systems and programs</a:t>
            </a:r>
          </a:p>
          <a:p>
            <a:pPr lvl="2"/>
            <a:r>
              <a:rPr lang="en-US" dirty="0"/>
              <a:t>Starting and stopping</a:t>
            </a:r>
          </a:p>
          <a:p>
            <a:pPr lvl="2"/>
            <a:r>
              <a:rPr lang="en-US" dirty="0"/>
              <a:t>Diagnostics</a:t>
            </a:r>
          </a:p>
          <a:p>
            <a:pPr lvl="2"/>
            <a:r>
              <a:rPr lang="en-US" dirty="0"/>
              <a:t>Finding problems</a:t>
            </a:r>
            <a:endParaRPr lang="bg-BG" dirty="0"/>
          </a:p>
          <a:p>
            <a:pPr lvl="2"/>
            <a:r>
              <a:rPr lang="en-US" dirty="0"/>
              <a:t>Support</a:t>
            </a:r>
            <a:endParaRPr lang="bg-BG" dirty="0"/>
          </a:p>
          <a:p>
            <a:pPr lvl="2"/>
            <a:r>
              <a:rPr lang="en-US" dirty="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1480126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a:t>
            </a:r>
          </a:p>
          <a:p>
            <a:pPr marL="871538" lvl="1" indent="-514350">
              <a:buFont typeface="+mj-lt"/>
              <a:buAutoNum type="alphaLcParenR"/>
            </a:pPr>
            <a:r>
              <a:rPr lang="en-US" dirty="0" smtClean="0"/>
              <a:t>k</a:t>
            </a:r>
            <a:endParaRPr lang="fr-FR" dirty="0"/>
          </a:p>
          <a:p>
            <a:pPr marL="871538" lvl="1" indent="-514350">
              <a:buFont typeface="+mj-lt"/>
              <a:buAutoNum type="alphaLcParenR"/>
            </a:pPr>
            <a:r>
              <a:rPr lang="fr-FR" dirty="0" smtClean="0"/>
              <a:t>k</a:t>
            </a:r>
            <a:endParaRPr lang="fr-FR" dirty="0"/>
          </a:p>
          <a:p>
            <a:pPr marL="871538" lvl="1" indent="-514350">
              <a:buFont typeface="+mj-lt"/>
              <a:buAutoNum type="alphaLcParenR"/>
            </a:pPr>
            <a:r>
              <a:rPr lang="fr-FR" dirty="0" smtClean="0"/>
              <a:t>k</a:t>
            </a:r>
            <a:endParaRPr lang="fr-FR" dirty="0"/>
          </a:p>
          <a:p>
            <a:pPr marL="871538" lvl="1" indent="-514350">
              <a:buFont typeface="+mj-lt"/>
              <a:buAutoNum type="alphaLcParenR"/>
            </a:pPr>
            <a:r>
              <a:rPr lang="fr-FR" dirty="0" smtClean="0"/>
              <a:t>k</a:t>
            </a:r>
            <a:endParaRPr lang="fr-FR"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err="1" smtClean="0"/>
              <a:t>Ik</a:t>
            </a:r>
            <a:endParaRPr lang="en-US" dirty="0" smtClean="0"/>
          </a:p>
          <a:p>
            <a:pPr lvl="1"/>
            <a:r>
              <a:rPr lang="en-US" dirty="0" smtClean="0"/>
              <a:t>k</a:t>
            </a:r>
          </a:p>
          <a:p>
            <a:r>
              <a:rPr lang="en-US" dirty="0" smtClean="0"/>
              <a:t>Information:</a:t>
            </a:r>
          </a:p>
          <a:p>
            <a:pPr lvl="1"/>
            <a:r>
              <a:rPr lang="en-US" sz="2800" dirty="0" smtClean="0"/>
              <a:t>k</a:t>
            </a: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en-US" dirty="0"/>
              <a:t>Data transfer and numbering systems</a:t>
            </a:r>
          </a:p>
        </p:txBody>
      </p:sp>
      <p:sp>
        <p:nvSpPr>
          <p:cNvPr id="3" name="Subtitle 2"/>
          <p:cNvSpPr>
            <a:spLocks noGrp="1"/>
          </p:cNvSpPr>
          <p:nvPr>
            <p:ph type="subTitle" idx="1"/>
          </p:nvPr>
        </p:nvSpPr>
        <p:spPr>
          <a:xfrm>
            <a:off x="1219200" y="5445920"/>
            <a:ext cx="6705600" cy="954880"/>
          </a:xfrm>
        </p:spPr>
        <p:txBody>
          <a:bodyPr/>
          <a:lstStyle/>
          <a:p>
            <a:r>
              <a:rPr lang="en-US" dirty="0"/>
              <a:t>Channels for data transfer, units of measure, work with numbering systems</a:t>
            </a:r>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7286500" cy="914400"/>
          </a:xfrm>
        </p:spPr>
        <p:txBody>
          <a:bodyPr/>
          <a:lstStyle/>
          <a:p>
            <a:r>
              <a:rPr lang="en-US" sz="3400" dirty="0"/>
              <a:t>Data transfer and numbering systems</a:t>
            </a:r>
          </a:p>
        </p:txBody>
      </p:sp>
      <p:sp>
        <p:nvSpPr>
          <p:cNvPr id="3" name="Content Placeholder 2"/>
          <p:cNvSpPr>
            <a:spLocks noGrp="1"/>
          </p:cNvSpPr>
          <p:nvPr>
            <p:ph idx="1"/>
          </p:nvPr>
        </p:nvSpPr>
        <p:spPr/>
        <p:txBody>
          <a:bodyPr/>
          <a:lstStyle/>
          <a:p>
            <a:r>
              <a:rPr lang="en-US" dirty="0"/>
              <a:t>The questions of this syllabus section are covering the following areas:</a:t>
            </a:r>
            <a:endParaRPr lang="bg-BG" dirty="0"/>
          </a:p>
          <a:p>
            <a:pPr lvl="1"/>
            <a:r>
              <a:rPr lang="en-US" dirty="0"/>
              <a:t>IT tools for data transfer (different approaches and methods, physical environments and channels of transmission, advantages and disadvantages)</a:t>
            </a:r>
          </a:p>
          <a:p>
            <a:pPr lvl="1"/>
            <a:r>
              <a:rPr lang="en-US" dirty="0"/>
              <a:t>Basic units measuring information</a:t>
            </a:r>
          </a:p>
          <a:p>
            <a:pPr lvl="1"/>
            <a:r>
              <a:rPr lang="en-US" dirty="0"/>
              <a:t>Fundamentals of binary calculations</a:t>
            </a:r>
          </a:p>
          <a:p>
            <a:pPr lvl="1"/>
            <a:r>
              <a:rPr lang="en-US" dirty="0"/>
              <a:t>Calculations in different number systems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776718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one of the OSI model layers, does the protocol XDR belongs to?</a:t>
            </a:r>
          </a:p>
          <a:p>
            <a:pPr marL="871538" lvl="1" indent="-514350">
              <a:buFont typeface="+mj-lt"/>
              <a:buAutoNum type="alphaLcParenR"/>
            </a:pPr>
            <a:r>
              <a:rPr lang="en-US" dirty="0" smtClean="0"/>
              <a:t>Session layer</a:t>
            </a:r>
            <a:endParaRPr lang="en-US" dirty="0"/>
          </a:p>
          <a:p>
            <a:pPr marL="871538" lvl="1" indent="-514350">
              <a:buFont typeface="+mj-lt"/>
              <a:buAutoNum type="alphaLcParenR"/>
            </a:pPr>
            <a:r>
              <a:rPr lang="en-US" dirty="0" smtClean="0"/>
              <a:t>Transport layer</a:t>
            </a:r>
            <a:endParaRPr lang="en-US" dirty="0"/>
          </a:p>
          <a:p>
            <a:pPr marL="871538" lvl="1" indent="-514350">
              <a:buFont typeface="+mj-lt"/>
              <a:buAutoNum type="alphaLcParenR"/>
            </a:pPr>
            <a:r>
              <a:rPr lang="en-US" dirty="0" err="1" smtClean="0"/>
              <a:t>DataLink</a:t>
            </a:r>
            <a:r>
              <a:rPr lang="en-US" dirty="0" smtClean="0"/>
              <a:t> layer</a:t>
            </a:r>
          </a:p>
          <a:p>
            <a:pPr marL="871538" lvl="1" indent="-514350">
              <a:buFont typeface="+mj-lt"/>
              <a:buAutoNum type="alphaLcParenR"/>
            </a:pPr>
            <a:r>
              <a:rPr lang="en-US" dirty="0" smtClean="0"/>
              <a:t>Physical layer</a:t>
            </a:r>
            <a:endParaRPr lang="en-US" dirty="0"/>
          </a:p>
          <a:p>
            <a:pPr marL="871538" lvl="1" indent="-514350">
              <a:buFont typeface="+mj-lt"/>
              <a:buAutoNum type="alphaLcParenR"/>
            </a:pPr>
            <a:r>
              <a:rPr lang="en-US" dirty="0" smtClean="0"/>
              <a:t>Presentation layer</a:t>
            </a:r>
            <a:endParaRPr lang="en-US" dirty="0"/>
          </a:p>
          <a:p>
            <a:pPr marL="357188" lvl="1" indent="0">
              <a:buNone/>
            </a:pPr>
            <a:endParaRPr lang="ru-RU"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457200" y="4648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b="0" dirty="0" smtClean="0">
                <a:effectLst/>
              </a:rPr>
              <a:t>The presentation </a:t>
            </a:r>
            <a:r>
              <a:rPr lang="en-US" b="0" dirty="0">
                <a:effectLst/>
              </a:rPr>
              <a:t>layer provides independence from data representation (e.g., </a:t>
            </a:r>
            <a:r>
              <a:rPr lang="en-US" b="0" dirty="0" smtClean="0">
                <a:effectLst/>
              </a:rPr>
              <a:t>encryption) </a:t>
            </a:r>
            <a:r>
              <a:rPr lang="en-US" b="0" dirty="0">
                <a:effectLst/>
              </a:rPr>
              <a:t>by translating between application and network formats. The presentation layer transforms data into the form that the application </a:t>
            </a:r>
            <a:r>
              <a:rPr lang="en-US" b="0" dirty="0" smtClean="0">
                <a:effectLst/>
              </a:rPr>
              <a:t>accepts.  The XDR, NFS and other protocols are closely related to this layer.</a:t>
            </a:r>
            <a:endParaRPr lang="en-US" dirty="0" smtClean="0"/>
          </a:p>
          <a:p>
            <a:r>
              <a:rPr lang="en-US" dirty="0" smtClean="0"/>
              <a:t>Information:</a:t>
            </a:r>
          </a:p>
          <a:p>
            <a:pPr lvl="1"/>
            <a:r>
              <a:rPr lang="en-US" sz="2800" dirty="0">
                <a:hlinkClick r:id="rId2"/>
              </a:rPr>
              <a:t>http://en.wikipedia.org/wiki/OSI_model</a:t>
            </a:r>
            <a:endParaRPr lang="en-US" sz="2800" dirty="0" smtClean="0"/>
          </a:p>
          <a:p>
            <a:pPr lvl="1"/>
            <a:endParaRPr lang="en-US" sz="2800" dirty="0"/>
          </a:p>
          <a:p>
            <a:pPr lvl="1"/>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a:t>Operating Systems</a:t>
            </a:r>
          </a:p>
        </p:txBody>
      </p:sp>
      <p:sp>
        <p:nvSpPr>
          <p:cNvPr id="3" name="Subtitle 2"/>
          <p:cNvSpPr>
            <a:spLocks noGrp="1"/>
          </p:cNvSpPr>
          <p:nvPr>
            <p:ph type="subTitle" idx="1"/>
          </p:nvPr>
        </p:nvSpPr>
        <p:spPr>
          <a:xfrm>
            <a:off x="838200" y="5374478"/>
            <a:ext cx="7467600" cy="950122"/>
          </a:xfrm>
        </p:spPr>
        <p:txBody>
          <a:bodyPr/>
          <a:lstStyle/>
          <a:p>
            <a:r>
              <a:rPr lang="en-US" dirty="0"/>
              <a:t>Architecture, processes, users, </a:t>
            </a:r>
            <a:endParaRPr lang="en-US" dirty="0" smtClean="0"/>
          </a:p>
          <a:p>
            <a:r>
              <a:rPr lang="en-US" dirty="0" smtClean="0"/>
              <a:t>user </a:t>
            </a:r>
            <a:r>
              <a:rPr lang="en-US" dirty="0"/>
              <a:t>interface, file systems</a:t>
            </a:r>
          </a:p>
        </p:txBody>
      </p:sp>
      <p:pic>
        <p:nvPicPr>
          <p:cNvPr id="5" name="Picture 2" descr="http://www.frontrange.com/common/Images/Products_Solutions/Centennial/Information/Discovery_Info/cross_plat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a:t>
            </a:r>
            <a:r>
              <a:rPr lang="en-US" dirty="0" smtClean="0"/>
              <a:t>systems</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800" dirty="0"/>
              <a:t>The questions of this syllabus section are covering the following areas:</a:t>
            </a:r>
            <a:endParaRPr lang="bg-BG" sz="2800" dirty="0"/>
          </a:p>
          <a:p>
            <a:pPr lvl="1"/>
            <a:r>
              <a:rPr lang="en-US" sz="2800" dirty="0"/>
              <a:t>Operating Systems - concepts, basic functions and tasks, types User interface - concepts, types. GUI - concepts, basic objects, key operations, organization, settings. File - concepts, characteristics. File system - concepts, types, logical and physical organization, basic objects and actions with them. Users, processes, multitasking.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305048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en-US" dirty="0"/>
              <a:t>Computer Systems</a:t>
            </a:r>
          </a:p>
        </p:txBody>
      </p:sp>
      <p:sp>
        <p:nvSpPr>
          <p:cNvPr id="3" name="Subtitle 2"/>
          <p:cNvSpPr>
            <a:spLocks noGrp="1"/>
          </p:cNvSpPr>
          <p:nvPr>
            <p:ph type="subTitle" idx="1"/>
          </p:nvPr>
        </p:nvSpPr>
        <p:spPr>
          <a:xfrm>
            <a:off x="609600" y="5603079"/>
            <a:ext cx="7924800" cy="569120"/>
          </a:xfrm>
        </p:spPr>
        <p:txBody>
          <a:bodyPr/>
          <a:lstStyle/>
          <a:p>
            <a:r>
              <a:rPr lang="en-US" dirty="0"/>
              <a:t>Hardware Questions</a:t>
            </a: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k</a:t>
            </a:r>
          </a:p>
          <a:p>
            <a:pPr marL="871538" lvl="1" indent="-514350">
              <a:buFont typeface="+mj-lt"/>
              <a:buAutoNum type="alphaLcParenR"/>
            </a:pPr>
            <a:r>
              <a:rPr lang="en-US" dirty="0" smtClean="0"/>
              <a:t>l</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endParaRPr lang="ru-RU"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572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k</a:t>
            </a:r>
            <a:endParaRPr lang="ru-RU" dirty="0" smtClean="0"/>
          </a:p>
          <a:p>
            <a:pPr lvl="1"/>
            <a:r>
              <a:rPr lang="en-US" dirty="0" smtClean="0"/>
              <a:t>k</a:t>
            </a:r>
            <a:endParaRPr lang="bg-BG" dirty="0" smtClean="0"/>
          </a:p>
          <a:p>
            <a:endParaRPr lang="en-US" dirty="0" smtClean="0"/>
          </a:p>
          <a:p>
            <a:r>
              <a:rPr lang="en-US" dirty="0" smtClean="0"/>
              <a:t>Information:</a:t>
            </a:r>
          </a:p>
          <a:p>
            <a:pPr lvl="1"/>
            <a:r>
              <a:rPr lang="en-US" sz="2800" dirty="0" smtClean="0"/>
              <a:t>k</a:t>
            </a: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en-US" dirty="0"/>
              <a:t>Software Engineering</a:t>
            </a:r>
          </a:p>
        </p:txBody>
      </p:sp>
      <p:sp>
        <p:nvSpPr>
          <p:cNvPr id="3" name="Subtitle 2"/>
          <p:cNvSpPr>
            <a:spLocks noGrp="1"/>
          </p:cNvSpPr>
          <p:nvPr>
            <p:ph type="subTitle" idx="1"/>
          </p:nvPr>
        </p:nvSpPr>
        <p:spPr>
          <a:xfrm>
            <a:off x="609600" y="5145880"/>
            <a:ext cx="7924800" cy="1026320"/>
          </a:xfrm>
        </p:spPr>
        <p:txBody>
          <a:bodyPr/>
          <a:lstStyle/>
          <a:p>
            <a:r>
              <a:rPr lang="en-US" dirty="0"/>
              <a:t>Analysis, specification, design, prototype, implementation, testing, maintenance, ...</a:t>
            </a:r>
          </a:p>
        </p:txBody>
      </p:sp>
    </p:spTree>
    <p:extLst>
      <p:ext uri="{BB962C8B-B14F-4D97-AF65-F5344CB8AC3E}">
        <p14:creationId xmlns:p14="http://schemas.microsoft.com/office/powerpoint/2010/main" val="248245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t>
            </a:r>
            <a:r>
              <a:rPr lang="en-US" dirty="0" smtClean="0"/>
              <a:t>engineering</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a:t>The questions of this syllabus section are covering the following areas:</a:t>
            </a:r>
            <a:endParaRPr lang="bg-BG" dirty="0"/>
          </a:p>
          <a:p>
            <a:pPr lvl="1"/>
            <a:r>
              <a:rPr lang="en-US" dirty="0"/>
              <a:t>Main phases of implementing a project - analysis, modeling, design, creation of a prototype, implementation, verification (testing and quality assurance), improvement and refinement, documentation, support. Modeling techniques. UML. Assessment of the validity of the project implementation. Planning and project management.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2657866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k</a:t>
            </a:r>
            <a:endParaRPr lang="bg-BG" dirty="0" smtClean="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457200" y="35188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17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smtClean="0"/>
              <a:t>k</a:t>
            </a:r>
          </a:p>
          <a:p>
            <a:endParaRPr lang="en-US" sz="2800" dirty="0" smtClean="0"/>
          </a:p>
          <a:p>
            <a:r>
              <a:rPr lang="en-US" sz="3000" dirty="0" smtClean="0"/>
              <a:t>Information</a:t>
            </a:r>
            <a:r>
              <a:rPr lang="en-US" dirty="0" smtClean="0"/>
              <a:t>:</a:t>
            </a:r>
          </a:p>
          <a:p>
            <a:pPr lvl="1"/>
            <a:r>
              <a:rPr lang="en-US" sz="2800" dirty="0" smtClean="0"/>
              <a:t>k</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2363493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a:t>Data Compression</a:t>
            </a:r>
          </a:p>
        </p:txBody>
      </p:sp>
      <p:sp>
        <p:nvSpPr>
          <p:cNvPr id="3" name="Subtitle 2"/>
          <p:cNvSpPr>
            <a:spLocks noGrp="1"/>
          </p:cNvSpPr>
          <p:nvPr>
            <p:ph type="subTitle" idx="1"/>
          </p:nvPr>
        </p:nvSpPr>
        <p:spPr>
          <a:xfrm>
            <a:off x="609600" y="5603080"/>
            <a:ext cx="7924800" cy="569120"/>
          </a:xfrm>
        </p:spPr>
        <p:txBody>
          <a:bodyPr/>
          <a:lstStyle/>
          <a:p>
            <a:r>
              <a:rPr lang="en-US" dirty="0"/>
              <a:t>Compression algorithms, backup software</a:t>
            </a:r>
          </a:p>
        </p:txBody>
      </p:sp>
      <p:pic>
        <p:nvPicPr>
          <p:cNvPr id="19458" name="Picture 2" descr="http://www.di.ens.fr/~cherniav/images/data.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6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Compression</a:t>
            </a:r>
          </a:p>
        </p:txBody>
      </p:sp>
      <p:sp>
        <p:nvSpPr>
          <p:cNvPr id="3" name="Content Placeholder 2"/>
          <p:cNvSpPr>
            <a:spLocks noGrp="1"/>
          </p:cNvSpPr>
          <p:nvPr>
            <p:ph idx="1"/>
          </p:nvPr>
        </p:nvSpPr>
        <p:spPr>
          <a:xfrm>
            <a:off x="228600" y="990600"/>
            <a:ext cx="8686800" cy="5638800"/>
          </a:xfrm>
        </p:spPr>
        <p:txBody>
          <a:bodyPr/>
          <a:lstStyle/>
          <a:p>
            <a:r>
              <a:rPr lang="en-US" dirty="0"/>
              <a:t>The questions of this syllabus section are covering the following areas:</a:t>
            </a:r>
            <a:endParaRPr lang="bg-BG" dirty="0"/>
          </a:p>
          <a:p>
            <a:pPr lvl="1"/>
            <a:r>
              <a:rPr lang="en-US" dirty="0"/>
              <a:t>Compression and decompression of data. Encoding with and without loss. Encoding with linear prediction. Algorithms of Shannon-</a:t>
            </a:r>
            <a:r>
              <a:rPr lang="en-US" dirty="0" err="1"/>
              <a:t>Fano</a:t>
            </a:r>
            <a:r>
              <a:rPr lang="en-US" dirty="0"/>
              <a:t> and Huffman. Arithmetic encoding. Dictionary encoding: LZ-77 and LZW. JPEG encoding. Backup programs - working with </a:t>
            </a:r>
            <a:r>
              <a:rPr lang="en-US" dirty="0" err="1"/>
              <a:t>WinZIP</a:t>
            </a:r>
            <a:r>
              <a:rPr lang="en-US" dirty="0"/>
              <a:t> and WinRAR. Creating and working principle of self-extracting and installation archives.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365156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k</a:t>
            </a:r>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66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600" dirty="0" smtClean="0"/>
              <a:t>k</a:t>
            </a:r>
          </a:p>
          <a:p>
            <a:pPr lvl="1"/>
            <a:r>
              <a:rPr lang="en-US" sz="2400" dirty="0" smtClean="0"/>
              <a:t>k</a:t>
            </a:r>
          </a:p>
          <a:p>
            <a:pPr lvl="1"/>
            <a:r>
              <a:rPr lang="en-US" sz="2400" dirty="0" smtClean="0"/>
              <a:t>k</a:t>
            </a:r>
          </a:p>
          <a:p>
            <a:r>
              <a:rPr lang="en-US" sz="3000" dirty="0" smtClean="0"/>
              <a:t>Information</a:t>
            </a:r>
            <a:r>
              <a:rPr lang="en-US" dirty="0" smtClean="0"/>
              <a:t>:</a:t>
            </a:r>
          </a:p>
          <a:p>
            <a:pPr lvl="1"/>
            <a:r>
              <a:rPr lang="en-US" sz="2800" dirty="0" smtClean="0"/>
              <a:t>k</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3100725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Computer Systems(hardware)</a:t>
            </a:r>
          </a:p>
        </p:txBody>
      </p:sp>
      <p:sp>
        <p:nvSpPr>
          <p:cNvPr id="3" name="Content Placeholder 2"/>
          <p:cNvSpPr>
            <a:spLocks noGrp="1"/>
          </p:cNvSpPr>
          <p:nvPr>
            <p:ph idx="1"/>
          </p:nvPr>
        </p:nvSpPr>
        <p:spPr/>
        <p:txBody>
          <a:bodyPr/>
          <a:lstStyle/>
          <a:p>
            <a:r>
              <a:rPr lang="en-US" dirty="0"/>
              <a:t>The questions of this syllabus section are covering the following areas:</a:t>
            </a:r>
          </a:p>
          <a:p>
            <a:pPr lvl="1"/>
            <a:r>
              <a:rPr lang="en-US" dirty="0"/>
              <a:t>Computer Systems</a:t>
            </a:r>
          </a:p>
          <a:p>
            <a:pPr lvl="1"/>
            <a:r>
              <a:rPr lang="en-US" dirty="0"/>
              <a:t>Main components of computer systems, features, specifications, </a:t>
            </a:r>
            <a:r>
              <a:rPr lang="en-US" dirty="0" smtClean="0"/>
              <a:t>interaction</a:t>
            </a:r>
            <a:endParaRPr lang="en-US" dirty="0"/>
          </a:p>
          <a:p>
            <a:pPr lvl="1"/>
            <a:r>
              <a:rPr lang="en-US" dirty="0"/>
              <a:t>Basic principles of </a:t>
            </a:r>
            <a:r>
              <a:rPr lang="en-US" dirty="0" smtClean="0"/>
              <a:t>operation</a:t>
            </a:r>
          </a:p>
          <a:p>
            <a:pPr lvl="1"/>
            <a:r>
              <a:rPr lang="en-US" dirty="0" smtClean="0"/>
              <a:t>Basic </a:t>
            </a:r>
            <a:r>
              <a:rPr lang="en-US" dirty="0"/>
              <a:t>input-output interfaces and standards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p14="http://schemas.microsoft.com/office/powerpoint/2010/main" val="1114673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a:t>Word Processing</a:t>
            </a:r>
          </a:p>
        </p:txBody>
      </p:sp>
      <p:sp>
        <p:nvSpPr>
          <p:cNvPr id="3" name="Subtitle 2"/>
          <p:cNvSpPr>
            <a:spLocks noGrp="1"/>
          </p:cNvSpPr>
          <p:nvPr>
            <p:ph type="subTitle" idx="1"/>
          </p:nvPr>
        </p:nvSpPr>
        <p:spPr>
          <a:xfrm>
            <a:off x="609600" y="2133599"/>
            <a:ext cx="7924800" cy="873920"/>
          </a:xfrm>
        </p:spPr>
        <p:txBody>
          <a:bodyPr/>
          <a:lstStyle/>
          <a:p>
            <a:r>
              <a:rPr lang="en-US" dirty="0"/>
              <a:t>Working with word processing software, file formats, encoding, text, tables, figures, ...</a:t>
            </a:r>
          </a:p>
        </p:txBody>
      </p:sp>
      <p:pic>
        <p:nvPicPr>
          <p:cNvPr id="22530" name="Picture 2" descr="http://www.binbin.net/photos/generic/ele/electronic-word-processing-typewri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6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t>
            </a:r>
            <a:r>
              <a:rPr lang="en-US" dirty="0" smtClean="0"/>
              <a:t>Processing</a:t>
            </a:r>
            <a:endParaRPr lang="en-US" dirty="0"/>
          </a:p>
        </p:txBody>
      </p:sp>
      <p:sp>
        <p:nvSpPr>
          <p:cNvPr id="3" name="Content Placeholder 2"/>
          <p:cNvSpPr>
            <a:spLocks noGrp="1"/>
          </p:cNvSpPr>
          <p:nvPr>
            <p:ph idx="1"/>
          </p:nvPr>
        </p:nvSpPr>
        <p:spPr/>
        <p:txBody>
          <a:bodyPr/>
          <a:lstStyle/>
          <a:p>
            <a:r>
              <a:rPr lang="en-US" dirty="0"/>
              <a:t>The questions of this syllabus section are covering the following areas:</a:t>
            </a:r>
            <a:endParaRPr lang="bg-BG" dirty="0"/>
          </a:p>
          <a:p>
            <a:pPr lvl="1"/>
            <a:r>
              <a:rPr lang="en-US" dirty="0"/>
              <a:t>Computer processing of texts</a:t>
            </a:r>
          </a:p>
          <a:p>
            <a:pPr lvl="1"/>
            <a:r>
              <a:rPr lang="en-US" dirty="0"/>
              <a:t>File formats (TXT, DOC, DOCX, RTF), converting</a:t>
            </a:r>
          </a:p>
          <a:p>
            <a:pPr lvl="1"/>
            <a:r>
              <a:rPr lang="en-US" dirty="0"/>
              <a:t>Ways for encoding text information (tables and encoding standards Unicode, Windows-1251, ASCII)</a:t>
            </a:r>
            <a:r>
              <a:rPr lang="bg-BG" dirty="0"/>
              <a:t>)</a:t>
            </a:r>
          </a:p>
          <a:p>
            <a:pPr lvl="1"/>
            <a:r>
              <a:rPr lang="en-US" dirty="0"/>
              <a:t>Problems in ensuring </a:t>
            </a:r>
            <a:r>
              <a:rPr lang="en-US" dirty="0" err="1"/>
              <a:t>multilanguage</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2904593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Processing</a:t>
            </a:r>
            <a:r>
              <a:rPr lang="bg-BG" dirty="0"/>
              <a:t>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en-US" sz="2800" dirty="0"/>
              <a:t>Main components of text layout (paragraphs: alignment, spacing between lines and paragraphs, text: fonts, letter spacing, color, font size, effects). Standards for the design of texts. Working with styles. Inserting symbols and images. Inserting tables. Shaping tables, rows / columns, cells. Insert a text box. Figure Drawing. Shaping (formatting) per page: frame, background. Inserting new page section numbering content.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val="337429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k</a:t>
            </a:r>
            <a:endParaRPr lang="ru-RU"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bg-BG" dirty="0"/>
              <a:t> </a:t>
            </a:r>
            <a:r>
              <a:rPr lang="en-US" dirty="0" smtClean="0"/>
              <a:t>k</a:t>
            </a:r>
            <a:endParaRPr lang="en-US" dirty="0"/>
          </a:p>
          <a:p>
            <a:pPr marL="871538" lvl="1" indent="-514350">
              <a:buFont typeface="+mj-lt"/>
              <a:buAutoNum type="alphaLcParenR"/>
            </a:pPr>
            <a:r>
              <a:rPr lang="en-US" dirty="0" smtClean="0"/>
              <a:t>k</a:t>
            </a:r>
            <a:endParaRPr lang="en-US" dirty="0"/>
          </a:p>
          <a:p>
            <a:pPr marL="871538" lvl="1" indent="-514350">
              <a:buFont typeface="+mj-lt"/>
              <a:buAutoNum type="alphaLcParenR"/>
            </a:pPr>
            <a:r>
              <a:rPr lang="en-US" dirty="0" smtClean="0"/>
              <a:t>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457200" y="3886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16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k</a:t>
            </a:r>
            <a:endParaRPr lang="en-US" dirty="0"/>
          </a:p>
          <a:p>
            <a:pPr lvl="1"/>
            <a:r>
              <a:rPr lang="en-US" dirty="0"/>
              <a:t> </a:t>
            </a:r>
            <a:r>
              <a:rPr lang="en-US" dirty="0" smtClean="0"/>
              <a:t>k</a:t>
            </a:r>
            <a:endParaRPr lang="en-US" dirty="0"/>
          </a:p>
          <a:p>
            <a:r>
              <a:rPr lang="en-US" dirty="0"/>
              <a:t>Information</a:t>
            </a:r>
            <a:r>
              <a:rPr lang="bg-BG" dirty="0" smtClean="0"/>
              <a:t>:</a:t>
            </a:r>
            <a:endParaRPr lang="en-US" dirty="0" smtClean="0"/>
          </a:p>
          <a:p>
            <a:pPr lvl="1"/>
            <a:r>
              <a:rPr lang="en-US" sz="2800" dirty="0" smtClean="0"/>
              <a:t>k</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2338989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en-US" dirty="0"/>
              <a:t>Computer Graphics</a:t>
            </a:r>
          </a:p>
        </p:txBody>
      </p:sp>
      <p:sp>
        <p:nvSpPr>
          <p:cNvPr id="3" name="Subtitle 2"/>
          <p:cNvSpPr>
            <a:spLocks noGrp="1"/>
          </p:cNvSpPr>
          <p:nvPr>
            <p:ph type="subTitle" idx="1"/>
          </p:nvPr>
        </p:nvSpPr>
        <p:spPr>
          <a:xfrm>
            <a:off x="592667" y="5450680"/>
            <a:ext cx="7924800" cy="873920"/>
          </a:xfrm>
        </p:spPr>
        <p:txBody>
          <a:bodyPr/>
          <a:lstStyle/>
          <a:p>
            <a:r>
              <a:rPr lang="en-US" dirty="0"/>
              <a:t>Raster and vector graphics, graphic file formats, image editors, color ranges</a:t>
            </a:r>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Graphics</a:t>
            </a:r>
          </a:p>
        </p:txBody>
      </p:sp>
      <p:sp>
        <p:nvSpPr>
          <p:cNvPr id="3" name="Content Placeholder 2"/>
          <p:cNvSpPr>
            <a:spLocks noGrp="1"/>
          </p:cNvSpPr>
          <p:nvPr>
            <p:ph idx="1"/>
          </p:nvPr>
        </p:nvSpPr>
        <p:spPr/>
        <p:txBody>
          <a:bodyPr/>
          <a:lstStyle/>
          <a:p>
            <a:r>
              <a:rPr lang="en-US" dirty="0"/>
              <a:t>The questions of this syllabus section are covering the following areas:</a:t>
            </a:r>
            <a:endParaRPr lang="bg-BG" dirty="0"/>
          </a:p>
          <a:p>
            <a:pPr lvl="1">
              <a:lnSpc>
                <a:spcPct val="100000"/>
              </a:lnSpc>
            </a:pPr>
            <a:r>
              <a:rPr lang="en-US" sz="2800" dirty="0"/>
              <a:t>Computer graphics. Graphics file formats (JPG, GIF, PNG, TIFF, EPS, PSD, AI, CDR). Compression of images. Vectors and graphic images. Conversion of image formats. Applications (creating graphics, analysis and image recognition, computer art). Graphic image editors. Filters and effects. Colors: RGB, CMYK, Panton, 16-bit color.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3437790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smtClean="0"/>
              <a:t>Which one of the following IS NOT an algorithm for encoding of bi-level image data, defined by the “CCITT” organization?</a:t>
            </a:r>
            <a:endParaRPr lang="en-US" sz="2800" dirty="0"/>
          </a:p>
          <a:p>
            <a:endParaRPr lang="en-US" sz="2800" dirty="0"/>
          </a:p>
          <a:p>
            <a:pPr marL="871538" lvl="1" indent="-514350">
              <a:buFont typeface="+mj-lt"/>
              <a:buAutoNum type="alphaLcParenR"/>
            </a:pPr>
            <a:r>
              <a:rPr lang="en-US" sz="2800" dirty="0"/>
              <a:t>G31D</a:t>
            </a:r>
          </a:p>
          <a:p>
            <a:pPr marL="871538" lvl="1" indent="-514350">
              <a:buFont typeface="+mj-lt"/>
              <a:buAutoNum type="alphaLcParenR"/>
            </a:pPr>
            <a:r>
              <a:rPr lang="en-US" sz="2800" dirty="0"/>
              <a:t>G32D</a:t>
            </a:r>
          </a:p>
          <a:p>
            <a:pPr marL="871538" lvl="1" indent="-514350">
              <a:buFont typeface="+mj-lt"/>
              <a:buAutoNum type="alphaLcParenR"/>
            </a:pPr>
            <a:r>
              <a:rPr lang="en-US" sz="2800" dirty="0"/>
              <a:t>G41D</a:t>
            </a:r>
          </a:p>
          <a:p>
            <a:pPr marL="871538" lvl="1" indent="-514350">
              <a:buFont typeface="+mj-lt"/>
              <a:buAutoNum type="alphaLcParenR"/>
            </a:pPr>
            <a:r>
              <a:rPr lang="en-US" sz="2800" dirty="0"/>
              <a:t>G42D</a:t>
            </a:r>
          </a:p>
          <a:p>
            <a:pPr marL="357188" lvl="1" indent="0">
              <a:buNone/>
            </a:pP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457200" y="4191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14400"/>
            <a:ext cx="8915400" cy="5791200"/>
          </a:xfrm>
        </p:spPr>
        <p:txBody>
          <a:bodyPr/>
          <a:lstStyle/>
          <a:p>
            <a:r>
              <a:rPr lang="en-US" sz="2800" b="0" dirty="0">
                <a:effectLst/>
              </a:rPr>
              <a:t>The CCITT actually defines three algorithms for the encoding of bi-level image </a:t>
            </a:r>
            <a:r>
              <a:rPr lang="en-US" sz="2800" b="0" dirty="0" smtClean="0">
                <a:effectLst/>
              </a:rPr>
              <a:t>data:</a:t>
            </a:r>
            <a:endParaRPr lang="en-US" sz="2800" dirty="0" smtClean="0"/>
          </a:p>
          <a:p>
            <a:pPr lvl="1"/>
            <a:r>
              <a:rPr lang="en-US" sz="2800" b="0" dirty="0">
                <a:effectLst/>
              </a:rPr>
              <a:t>Group 3 One-Dimensional (G31D)</a:t>
            </a:r>
          </a:p>
          <a:p>
            <a:pPr lvl="1"/>
            <a:r>
              <a:rPr lang="en-US" sz="2800" b="0" dirty="0">
                <a:effectLst/>
              </a:rPr>
              <a:t>Group 3 Two-Dimensional (G32D)</a:t>
            </a:r>
          </a:p>
          <a:p>
            <a:pPr lvl="1"/>
            <a:r>
              <a:rPr lang="en-US" sz="2800" b="0" dirty="0">
                <a:effectLst/>
              </a:rPr>
              <a:t>Group 4 Two-Dimensional (G42D)</a:t>
            </a:r>
          </a:p>
          <a:p>
            <a:pPr lvl="1"/>
            <a:endParaRPr lang="en-US" sz="2600" dirty="0"/>
          </a:p>
          <a:p>
            <a:pPr marL="357188" lvl="1" indent="0">
              <a:buNone/>
            </a:pPr>
            <a:r>
              <a:rPr lang="en-US" dirty="0" smtClean="0"/>
              <a:t>Information:</a:t>
            </a:r>
            <a:endParaRPr lang="en-US" dirty="0"/>
          </a:p>
          <a:p>
            <a:pPr lvl="1"/>
            <a:r>
              <a:rPr lang="en-US" sz="2800" dirty="0">
                <a:hlinkClick r:id="rId2"/>
              </a:rPr>
              <a:t>http://www.fileformat.info/mirror/egff/ch09_05.htm</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en-US" dirty="0"/>
              <a:t>Databases</a:t>
            </a:r>
          </a:p>
        </p:txBody>
      </p:sp>
      <p:sp>
        <p:nvSpPr>
          <p:cNvPr id="3" name="Subtitle 2"/>
          <p:cNvSpPr>
            <a:spLocks noGrp="1"/>
          </p:cNvSpPr>
          <p:nvPr>
            <p:ph type="subTitle" idx="1"/>
          </p:nvPr>
        </p:nvSpPr>
        <p:spPr>
          <a:xfrm>
            <a:off x="609600" y="5710324"/>
            <a:ext cx="7924800" cy="569120"/>
          </a:xfrm>
        </p:spPr>
        <p:txBody>
          <a:bodyPr/>
          <a:lstStyle/>
          <a:p>
            <a:r>
              <a:rPr lang="en-US" dirty="0"/>
              <a:t>Data models, tables, </a:t>
            </a:r>
            <a:r>
              <a:rPr lang="en-US" dirty="0" smtClean="0"/>
              <a:t>relations , </a:t>
            </a:r>
            <a:r>
              <a:rPr lang="en-US" dirty="0"/>
              <a:t>SQL</a:t>
            </a:r>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effectLst/>
              </a:rPr>
              <a:t>W</a:t>
            </a:r>
          </a:p>
          <a:p>
            <a:endParaRPr lang="en-US" dirty="0" smtClean="0"/>
          </a:p>
          <a:p>
            <a:pPr marL="871538" lvl="1" indent="-514350">
              <a:buFont typeface="+mj-lt"/>
              <a:buAutoNum type="alphaLcParenR"/>
            </a:pPr>
            <a:r>
              <a:rPr lang="en-US" dirty="0" smtClean="0"/>
              <a:t>B</a:t>
            </a:r>
            <a:endParaRPr lang="en-US" dirty="0"/>
          </a:p>
          <a:p>
            <a:pPr marL="871538" lvl="1" indent="-514350">
              <a:buFont typeface="+mj-lt"/>
              <a:buAutoNum type="alphaLcParenR"/>
            </a:pPr>
            <a:r>
              <a:rPr lang="en-US" dirty="0"/>
              <a:t>y</a:t>
            </a:r>
          </a:p>
          <a:p>
            <a:pPr marL="871538" lvl="1" indent="-514350">
              <a:buFont typeface="+mj-lt"/>
              <a:buAutoNum type="alphaLcParenR"/>
            </a:pPr>
            <a:r>
              <a:rPr lang="en-US" dirty="0" smtClean="0"/>
              <a:t>j</a:t>
            </a:r>
            <a:endParaRPr lang="en-US" dirty="0"/>
          </a:p>
          <a:p>
            <a:pPr marL="871538" lvl="1" indent="-514350">
              <a:buFont typeface="+mj-lt"/>
              <a:buAutoNum type="alphaLcParenR"/>
            </a:pPr>
            <a:r>
              <a:rPr lang="en-US" dirty="0" smtClean="0"/>
              <a:t>B</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a:t>
            </a:r>
          </a:p>
        </p:txBody>
      </p:sp>
      <p:sp>
        <p:nvSpPr>
          <p:cNvPr id="3" name="Content Placeholder 2"/>
          <p:cNvSpPr>
            <a:spLocks noGrp="1"/>
          </p:cNvSpPr>
          <p:nvPr>
            <p:ph idx="1"/>
          </p:nvPr>
        </p:nvSpPr>
        <p:spPr/>
        <p:txBody>
          <a:bodyPr/>
          <a:lstStyle/>
          <a:p>
            <a:r>
              <a:rPr lang="en-US" dirty="0"/>
              <a:t>The questions of this syllabus section are covering the following areas:</a:t>
            </a:r>
          </a:p>
          <a:p>
            <a:pPr lvl="1"/>
            <a:r>
              <a:rPr lang="en-US" dirty="0"/>
              <a:t>Databases. Control systems for databases. Logical and physical organization. Data models</a:t>
            </a:r>
          </a:p>
          <a:p>
            <a:pPr lvl="1"/>
            <a:r>
              <a:rPr lang="en-US" dirty="0"/>
              <a:t>Relational databases. Tables and relations. Objects in databases. Data types</a:t>
            </a:r>
          </a:p>
          <a:p>
            <a:pPr lvl="1"/>
            <a:r>
              <a:rPr lang="en-US" dirty="0"/>
              <a:t>Language SQL. Types of SQL commands and queries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val="1805565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k</a:t>
            </a:r>
            <a:endParaRPr lang="bg-BG" dirty="0" smtClean="0"/>
          </a:p>
          <a:p>
            <a:endParaRPr lang="en-US" dirty="0" smtClean="0"/>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a:t>k</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4572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k</a:t>
            </a:r>
            <a:endParaRPr lang="en-US" dirty="0"/>
          </a:p>
          <a:p>
            <a:pPr lvl="1"/>
            <a:r>
              <a:rPr lang="en-US" dirty="0" smtClean="0"/>
              <a:t>k</a:t>
            </a:r>
            <a:endParaRPr lang="en-US" dirty="0"/>
          </a:p>
          <a:p>
            <a:pPr marL="0" indent="0">
              <a:buNone/>
            </a:pPr>
            <a:endParaRPr lang="en-US" dirty="0" smtClean="0"/>
          </a:p>
          <a:p>
            <a:r>
              <a:rPr lang="en-US" dirty="0" smtClean="0"/>
              <a:t>Information:</a:t>
            </a:r>
          </a:p>
          <a:p>
            <a:pPr lvl="1"/>
            <a:r>
              <a:rPr lang="en-US" sz="2800" dirty="0" smtClean="0"/>
              <a:t>k</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en-US" dirty="0"/>
              <a:t>Information Systems</a:t>
            </a:r>
          </a:p>
        </p:txBody>
      </p:sp>
      <p:sp>
        <p:nvSpPr>
          <p:cNvPr id="3" name="Subtitle 2"/>
          <p:cNvSpPr>
            <a:spLocks noGrp="1"/>
          </p:cNvSpPr>
          <p:nvPr>
            <p:ph type="subTitle" idx="1"/>
          </p:nvPr>
        </p:nvSpPr>
        <p:spPr>
          <a:xfrm>
            <a:off x="609600" y="5526879"/>
            <a:ext cx="7924800" cy="569120"/>
          </a:xfrm>
        </p:spPr>
        <p:txBody>
          <a:bodyPr/>
          <a:lstStyle/>
          <a:p>
            <a:r>
              <a:rPr lang="en-US" dirty="0"/>
              <a:t>ERP, CRM, BI</a:t>
            </a:r>
            <a:r>
              <a:rPr lang="bg-BG" dirty="0"/>
              <a:t>, </a:t>
            </a:r>
            <a:r>
              <a:rPr lang="en-US" dirty="0"/>
              <a:t>BPM, FMIS, CAD/CAM, CMS, software architectures</a:t>
            </a:r>
          </a:p>
        </p:txBody>
      </p:sp>
      <p:pic>
        <p:nvPicPr>
          <p:cNvPr id="32770" name="Picture 2" descr="http://www.tepco.co.jp/en/corpinfo/consultant/images/c3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Systems</a:t>
            </a:r>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sz="3000" dirty="0"/>
              <a:t>The questions of this syllabus section are covering the following areas:</a:t>
            </a:r>
          </a:p>
          <a:p>
            <a:pPr lvl="1">
              <a:lnSpc>
                <a:spcPct val="100000"/>
              </a:lnSpc>
            </a:pPr>
            <a:r>
              <a:rPr lang="en-US" sz="2800" dirty="0"/>
              <a:t>Information systems. Classification (management organization - ERP, production management, relations with customers and suppliers - CRM, Reporting, Analysis and Forecasting - BI, to solve specific problems, ...). Lifecycle (milestones in the creation and use). Main functions and tasks. System architecture - double layer (client / server), three-layer, N-layer (distributed), cloud computing.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2971313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k</a:t>
            </a:r>
            <a:endParaRPr lang="en-US" dirty="0"/>
          </a:p>
          <a:p>
            <a:endParaRPr lang="en-US" dirty="0" smtClean="0"/>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a:t>k</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572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lvl="0">
              <a:buClr>
                <a:srgbClr val="46A6BD">
                  <a:lumMod val="40000"/>
                  <a:lumOff val="60000"/>
                </a:srgbClr>
              </a:buClr>
            </a:pPr>
            <a:r>
              <a:rPr lang="en-US" sz="2000" dirty="0" smtClean="0"/>
              <a:t>K</a:t>
            </a:r>
          </a:p>
          <a:p>
            <a:pPr lvl="1">
              <a:buClr>
                <a:srgbClr val="46A6BD">
                  <a:lumMod val="40000"/>
                  <a:lumOff val="60000"/>
                </a:srgbClr>
              </a:buClr>
            </a:pPr>
            <a:endParaRPr lang="en-US" dirty="0" smtClean="0"/>
          </a:p>
          <a:p>
            <a:pPr lvl="1">
              <a:buClr>
                <a:srgbClr val="46A6BD">
                  <a:lumMod val="40000"/>
                  <a:lumOff val="60000"/>
                </a:srgbClr>
              </a:buClr>
            </a:pPr>
            <a:r>
              <a:rPr lang="en-US" dirty="0"/>
              <a:t>k</a:t>
            </a:r>
            <a:endParaRPr lang="en-US" dirty="0" smtClean="0"/>
          </a:p>
          <a:p>
            <a:r>
              <a:rPr lang="en-US" sz="2400" dirty="0" smtClean="0"/>
              <a:t>Information:</a:t>
            </a:r>
          </a:p>
          <a:p>
            <a:pPr lvl="1"/>
            <a:r>
              <a:rPr lang="en-US" sz="2800" dirty="0" smtClean="0"/>
              <a:t>K</a:t>
            </a:r>
          </a:p>
          <a:p>
            <a:pPr lvl="1"/>
            <a:r>
              <a:rPr lang="en-US" sz="2800" dirty="0"/>
              <a:t>k</a:t>
            </a:r>
            <a:endParaRPr lang="en-US"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en-US" dirty="0"/>
              <a:t>Security and data protection</a:t>
            </a:r>
          </a:p>
        </p:txBody>
      </p:sp>
      <p:sp>
        <p:nvSpPr>
          <p:cNvPr id="3" name="Subtitle 2"/>
          <p:cNvSpPr>
            <a:spLocks noGrp="1"/>
          </p:cNvSpPr>
          <p:nvPr>
            <p:ph type="subTitle" idx="1"/>
          </p:nvPr>
        </p:nvSpPr>
        <p:spPr>
          <a:xfrm>
            <a:off x="609600" y="4912520"/>
            <a:ext cx="7924800" cy="1564480"/>
          </a:xfrm>
        </p:spPr>
        <p:txBody>
          <a:bodyPr/>
          <a:lstStyle/>
          <a:p>
            <a:r>
              <a:rPr lang="en-US" dirty="0"/>
              <a:t>Symmetrical and asymmetrical encoding algorithms, cryptographic hash, digital signature, digital certificates</a:t>
            </a:r>
          </a:p>
        </p:txBody>
      </p:sp>
      <p:pic>
        <p:nvPicPr>
          <p:cNvPr id="33794" name="Picture 2" descr="http://www.cat.aum.edu/uploadedfile/cys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en-US" dirty="0"/>
              <a:t>Security and data protection</a:t>
            </a:r>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en-US" dirty="0"/>
              <a:t>The questions of this syllabus section are covering the following areas:</a:t>
            </a:r>
          </a:p>
          <a:p>
            <a:pPr lvl="1">
              <a:lnSpc>
                <a:spcPts val="3700"/>
              </a:lnSpc>
            </a:pPr>
            <a:r>
              <a:rPr lang="en-US" dirty="0"/>
              <a:t>Security and data protection. Methods and algorithms for encryption: symmetric encryption algorithms - DES, 3DES; asymmetric cryptographic algorithms (with public and private key) - RSA, DSA. Cryptographic hash algorithms - SHA-1, MD5. Electronic signature. Public Key Infrastructure (PKI). Digital certificates.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val="3852978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effectLst/>
              </a:rPr>
              <a:t>Which of the statements below is FALSE?</a:t>
            </a:r>
            <a:endParaRPr lang="en-US" dirty="0" smtClean="0"/>
          </a:p>
          <a:p>
            <a:pPr marL="871538" lvl="1" indent="-514350">
              <a:buFont typeface="+mj-lt"/>
              <a:buAutoNum type="alphaLcParenR"/>
            </a:pPr>
            <a:r>
              <a:rPr lang="en-US" dirty="0">
                <a:effectLst/>
              </a:rPr>
              <a:t>When DSA is used, not the whole messages is encrypted - only its hash;</a:t>
            </a:r>
            <a:endParaRPr lang="en-US" dirty="0" smtClean="0"/>
          </a:p>
          <a:p>
            <a:pPr marL="871538" lvl="1" indent="-514350">
              <a:buFont typeface="+mj-lt"/>
              <a:buAutoNum type="alphaLcParenR"/>
            </a:pPr>
            <a:r>
              <a:rPr lang="en-US" dirty="0" err="1">
                <a:effectLst/>
              </a:rPr>
              <a:t>ElGamal</a:t>
            </a:r>
            <a:r>
              <a:rPr lang="en-US" dirty="0">
                <a:effectLst/>
              </a:rPr>
              <a:t> encryption system is an asymmetric key encryption algorithm for public-key cryptography;</a:t>
            </a:r>
            <a:endParaRPr lang="en-US" dirty="0" smtClean="0"/>
          </a:p>
          <a:p>
            <a:pPr marL="871538" lvl="1" indent="-514350">
              <a:buFont typeface="+mj-lt"/>
              <a:buAutoNum type="alphaLcParenR"/>
            </a:pPr>
            <a:r>
              <a:rPr lang="en-US" dirty="0">
                <a:effectLst/>
              </a:rPr>
              <a:t>RSA algorithm is not integrated in Microsoft operation systems</a:t>
            </a:r>
            <a:r>
              <a:rPr lang="en-US" dirty="0" smtClean="0">
                <a:effectLst/>
              </a:rPr>
              <a:t>;</a:t>
            </a:r>
            <a:endParaRPr lang="en-US" dirty="0" smtClean="0"/>
          </a:p>
          <a:p>
            <a:pPr marL="871538" lvl="1" indent="-514350">
              <a:buFont typeface="+mj-lt"/>
              <a:buAutoNum type="alphaLcParenR"/>
            </a:pPr>
            <a:r>
              <a:rPr lang="en-US" dirty="0">
                <a:effectLst/>
              </a:rPr>
              <a:t>Camellia is symmetric cryptography algorithm.</a:t>
            </a:r>
            <a:endParaRPr lang="en-US" dirty="0" smtClean="0"/>
          </a:p>
          <a:p>
            <a:pPr marL="357188" lvl="1" indent="0">
              <a:buNone/>
            </a:pPr>
            <a:endParaRPr lang="en-US" dirty="0" smtClean="0"/>
          </a:p>
          <a:p>
            <a:pPr marL="871538" lvl="1" indent="-514350">
              <a:buFont typeface="+mj-lt"/>
              <a:buAutoNum type="alphaLcParenR"/>
            </a:pPr>
            <a:endParaRPr lang="ru-RU"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495300" y="4267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err="1" smtClean="0"/>
              <a:t>sdf</a:t>
            </a:r>
            <a:endParaRPr lang="en-US" sz="2800" dirty="0"/>
          </a:p>
          <a:p>
            <a:pPr lvl="1"/>
            <a:r>
              <a:rPr lang="en-US" sz="2600" dirty="0" err="1" smtClean="0"/>
              <a:t>sdf</a:t>
            </a:r>
            <a:endParaRPr lang="en-US" sz="2600" dirty="0"/>
          </a:p>
          <a:p>
            <a:pPr lvl="1"/>
            <a:r>
              <a:rPr lang="en-US" sz="2600" dirty="0" err="1" smtClean="0"/>
              <a:t>sdf</a:t>
            </a:r>
            <a:endParaRPr lang="en-US" sz="2600" dirty="0" smtClean="0"/>
          </a:p>
          <a:p>
            <a:r>
              <a:rPr lang="en-US" sz="3000" dirty="0" smtClean="0"/>
              <a:t>Information</a:t>
            </a:r>
            <a:r>
              <a:rPr lang="en-US" dirty="0" smtClean="0"/>
              <a:t>:</a:t>
            </a:r>
          </a:p>
          <a:p>
            <a:pPr lvl="1"/>
            <a:r>
              <a:rPr lang="en-US" sz="2800" u="sng" dirty="0" err="1" smtClean="0">
                <a:effectLst/>
              </a:rPr>
              <a:t>dfg</a:t>
            </a:r>
            <a:endParaRPr lang="en-US" sz="2800" dirty="0">
              <a:effectLst/>
            </a:endParaRPr>
          </a:p>
          <a:p>
            <a:pPr lvl="1"/>
            <a:r>
              <a:rPr lang="en-US" sz="2800" u="sng" dirty="0" err="1" smtClean="0">
                <a:effectLst/>
              </a:rPr>
              <a:t>dfg</a:t>
            </a:r>
            <a:endParaRPr lang="en-US"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a:effectLst/>
              </a:rPr>
              <a:t>RSA  is algorithm for data encryption, in which are used different keys for encryption and decryption</a:t>
            </a:r>
            <a:r>
              <a:rPr lang="en-US" dirty="0" smtClean="0">
                <a:effectLst/>
              </a:rPr>
              <a:t>. </a:t>
            </a:r>
            <a:r>
              <a:rPr lang="en-US" dirty="0">
                <a:effectLst/>
              </a:rPr>
              <a:t>The length of the key, used for encryption  is  between 512 and 1024 bits. RSA algorithm is the most widely used algorithm for encryption and it is integrated in a lot of operation systems, including Microsoft, Apple, Sun and Novell operation systems</a:t>
            </a:r>
            <a:r>
              <a:rPr lang="en-US" dirty="0" smtClean="0">
                <a:effectLst/>
              </a:rPr>
              <a:t>.</a:t>
            </a:r>
            <a:endParaRPr lang="en-US" dirty="0" smtClean="0"/>
          </a:p>
          <a:p>
            <a:r>
              <a:rPr lang="en-US" dirty="0" smtClean="0"/>
              <a:t>Information:</a:t>
            </a:r>
          </a:p>
          <a:p>
            <a:pPr lvl="1"/>
            <a:r>
              <a:rPr lang="en-US" sz="2800" u="sng" dirty="0">
                <a:effectLst/>
                <a:hlinkClick r:id="rId2"/>
              </a:rPr>
              <a:t>http://en.wikipedia.org/wiki/RSA_(algorithm)</a:t>
            </a:r>
            <a:endParaRPr lang="en-US" sz="2800" dirty="0">
              <a:effectLst/>
            </a:endParaRPr>
          </a:p>
          <a:p>
            <a:pPr lvl="1"/>
            <a:endParaRPr lang="en-US" sz="2800" dirty="0"/>
          </a:p>
          <a:p>
            <a:pPr lvl="1"/>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en-US" dirty="0"/>
              <a:t>Presentation Systems</a:t>
            </a:r>
          </a:p>
        </p:txBody>
      </p:sp>
      <p:sp>
        <p:nvSpPr>
          <p:cNvPr id="3" name="Subtitle 2"/>
          <p:cNvSpPr>
            <a:spLocks noGrp="1"/>
          </p:cNvSpPr>
          <p:nvPr>
            <p:ph type="subTitle" idx="1"/>
          </p:nvPr>
        </p:nvSpPr>
        <p:spPr>
          <a:xfrm>
            <a:off x="609600" y="4988720"/>
            <a:ext cx="7924800" cy="1412080"/>
          </a:xfrm>
        </p:spPr>
        <p:txBody>
          <a:bodyPr/>
          <a:lstStyle/>
          <a:p>
            <a:r>
              <a:rPr lang="en-US" dirty="0"/>
              <a:t>Presentation software, preparation of presentations, slides, effects, notes, colors, images, sound, video</a:t>
            </a:r>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Systems</a:t>
            </a:r>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a:t>The questions of this syllabus section are covering the following areas:</a:t>
            </a:r>
          </a:p>
          <a:p>
            <a:pPr lvl="1">
              <a:lnSpc>
                <a:spcPct val="100000"/>
              </a:lnSpc>
            </a:pPr>
            <a:r>
              <a:rPr lang="en-US" dirty="0"/>
              <a:t>Presentation of information by means of information technology. Computer presentation - slide effects, notes, color scheme templates</a:t>
            </a:r>
          </a:p>
          <a:p>
            <a:pPr lvl="1">
              <a:lnSpc>
                <a:spcPct val="100000"/>
              </a:lnSpc>
            </a:pPr>
            <a:r>
              <a:rPr lang="en-US" dirty="0"/>
              <a:t>Designing presentation materials - use of color, text, images, sound, animation and video</a:t>
            </a:r>
          </a:p>
          <a:p>
            <a:pPr lvl="1">
              <a:lnSpc>
                <a:spcPct val="100000"/>
              </a:lnSpc>
            </a:pPr>
            <a:r>
              <a:rPr lang="en-US" dirty="0"/>
              <a:t>Presentation software (presentation systems)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3855654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smtClean="0"/>
              <a:t>k</a:t>
            </a:r>
          </a:p>
          <a:p>
            <a:pPr marL="871538" lvl="1" indent="-514350">
              <a:buFont typeface="+mj-lt"/>
              <a:buAutoNum type="alphaLcParenR"/>
            </a:pPr>
            <a:r>
              <a:rPr lang="en-US" sz="2600" dirty="0" smtClean="0"/>
              <a:t>K</a:t>
            </a:r>
          </a:p>
          <a:p>
            <a:pPr marL="871538" lvl="1" indent="-514350">
              <a:buFont typeface="+mj-lt"/>
              <a:buAutoNum type="alphaLcParenR"/>
            </a:pPr>
            <a:r>
              <a:rPr lang="en-US" sz="2600" dirty="0" smtClean="0"/>
              <a:t>K</a:t>
            </a:r>
          </a:p>
          <a:p>
            <a:pPr marL="871538" lvl="1" indent="-514350">
              <a:buFont typeface="+mj-lt"/>
              <a:buAutoNum type="alphaLcParenR"/>
            </a:pPr>
            <a:r>
              <a:rPr lang="en-US" sz="2600" dirty="0" smtClean="0"/>
              <a:t>K</a:t>
            </a:r>
          </a:p>
          <a:p>
            <a:pPr marL="871538" lvl="1" indent="-514350">
              <a:buFont typeface="+mj-lt"/>
              <a:buAutoNum type="alphaLcParenR"/>
            </a:pPr>
            <a:r>
              <a:rPr lang="en-US" sz="2600" dirty="0" smtClean="0"/>
              <a:t>K</a:t>
            </a:r>
          </a:p>
          <a:p>
            <a:pPr marL="871538" lvl="1" indent="-514350">
              <a:buFont typeface="+mj-lt"/>
              <a:buAutoNum type="alphaLcParenR"/>
            </a:pPr>
            <a:endParaRPr lang="en-US" sz="2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57200" y="3810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k</a:t>
            </a:r>
            <a:endParaRPr lang="bg-BG" dirty="0" smtClean="0"/>
          </a:p>
          <a:p>
            <a:pPr lvl="1"/>
            <a:r>
              <a:rPr lang="en-US" dirty="0" smtClean="0"/>
              <a:t>K</a:t>
            </a:r>
          </a:p>
          <a:p>
            <a:pPr lvl="1"/>
            <a:r>
              <a:rPr lang="en-US" dirty="0"/>
              <a:t>k</a:t>
            </a:r>
            <a:endParaRPr lang="en-US" dirty="0" smtClean="0"/>
          </a:p>
          <a:p>
            <a:r>
              <a:rPr lang="en-US" dirty="0" smtClean="0"/>
              <a:t>Information:</a:t>
            </a:r>
          </a:p>
          <a:p>
            <a:pPr lvl="1"/>
            <a:r>
              <a:rPr lang="en-US" sz="2800" dirty="0" smtClean="0"/>
              <a:t>k</a:t>
            </a:r>
          </a:p>
          <a:p>
            <a:pPr lvl="1"/>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en-US" dirty="0"/>
              <a:t>Multimedia</a:t>
            </a:r>
          </a:p>
        </p:txBody>
      </p:sp>
      <p:sp>
        <p:nvSpPr>
          <p:cNvPr id="3" name="Subtitle 2"/>
          <p:cNvSpPr>
            <a:spLocks noGrp="1"/>
          </p:cNvSpPr>
          <p:nvPr>
            <p:ph type="subTitle" idx="1"/>
          </p:nvPr>
        </p:nvSpPr>
        <p:spPr>
          <a:xfrm>
            <a:off x="609600" y="2143124"/>
            <a:ext cx="7924800" cy="954880"/>
          </a:xfrm>
        </p:spPr>
        <p:txBody>
          <a:bodyPr/>
          <a:lstStyle/>
          <a:p>
            <a:r>
              <a:rPr lang="en-US" dirty="0"/>
              <a:t>Software for creation / processing multimedia: audio, video, file formats</a:t>
            </a:r>
          </a:p>
        </p:txBody>
      </p:sp>
      <p:pic>
        <p:nvPicPr>
          <p:cNvPr id="36866" name="Picture 2" descr="http://press.liacs.nl/medialab/bin/query.cgi?doc=146:frontpage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a:t>
            </a:r>
          </a:p>
        </p:txBody>
      </p:sp>
      <p:sp>
        <p:nvSpPr>
          <p:cNvPr id="3" name="Content Placeholder 2"/>
          <p:cNvSpPr>
            <a:spLocks noGrp="1"/>
          </p:cNvSpPr>
          <p:nvPr>
            <p:ph idx="1"/>
          </p:nvPr>
        </p:nvSpPr>
        <p:spPr>
          <a:xfrm>
            <a:off x="228600" y="990600"/>
            <a:ext cx="8686800" cy="5638800"/>
          </a:xfrm>
        </p:spPr>
        <p:txBody>
          <a:bodyPr/>
          <a:lstStyle/>
          <a:p>
            <a:r>
              <a:rPr lang="en-US" dirty="0"/>
              <a:t>The questions of this syllabus section are covering the following areas:</a:t>
            </a:r>
          </a:p>
          <a:p>
            <a:pPr lvl="1"/>
            <a:r>
              <a:rPr lang="en-US" dirty="0"/>
              <a:t>Multimedia. Technologies for creating multimedia applications. Software tools for creating multimedia products. Generating animation and films (insertion and processing of images, sound, text). Compression of multimedia files. Converting multimedia file formats. Software for playing multimedia products, animation and movies.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val="236482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a:t>k</a:t>
            </a:r>
            <a:endParaRPr lang="en-US" dirty="0" smtClean="0"/>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k</a:t>
            </a:r>
            <a:endParaRPr lang="bg-BG" dirty="0" smtClean="0"/>
          </a:p>
          <a:p>
            <a:pPr lvl="1"/>
            <a:r>
              <a:rPr lang="en-US" sz="2500" dirty="0" smtClean="0"/>
              <a:t>k</a:t>
            </a:r>
            <a:endParaRPr lang="bg-BG" sz="2500" dirty="0" smtClean="0"/>
          </a:p>
          <a:p>
            <a:r>
              <a:rPr lang="en-US" dirty="0" smtClean="0"/>
              <a:t>Information:</a:t>
            </a:r>
          </a:p>
          <a:p>
            <a:pPr lvl="1"/>
            <a:r>
              <a:rPr lang="en-US" sz="2000" dirty="0" smtClean="0">
                <a:solidFill>
                  <a:srgbClr val="CCFF66">
                    <a:lumMod val="40000"/>
                    <a:lumOff val="60000"/>
                  </a:srgbClr>
                </a:solidFill>
              </a:rPr>
              <a:t>k</a:t>
            </a:r>
            <a:endParaRPr lang="en-US" sz="2000" dirty="0">
              <a:solidFill>
                <a:srgbClr val="CCFF66">
                  <a:lumMod val="40000"/>
                  <a:lumOff val="60000"/>
                </a:srgb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en-US" dirty="0"/>
              <a:t>Computer Networks</a:t>
            </a:r>
          </a:p>
        </p:txBody>
      </p:sp>
      <p:sp>
        <p:nvSpPr>
          <p:cNvPr id="3" name="Subtitle 2"/>
          <p:cNvSpPr>
            <a:spLocks noGrp="1"/>
          </p:cNvSpPr>
          <p:nvPr>
            <p:ph type="subTitle" idx="1"/>
          </p:nvPr>
        </p:nvSpPr>
        <p:spPr>
          <a:xfrm>
            <a:off x="762000" y="5300754"/>
            <a:ext cx="7620000" cy="1031078"/>
          </a:xfrm>
        </p:spPr>
        <p:txBody>
          <a:bodyPr/>
          <a:lstStyle/>
          <a:p>
            <a:r>
              <a:rPr lang="en-US" dirty="0"/>
              <a:t>OSI model, network models, protocols, standards, hardware</a:t>
            </a:r>
          </a:p>
        </p:txBody>
      </p:sp>
      <p:pic>
        <p:nvPicPr>
          <p:cNvPr id="38914" name="Picture 2" descr="http://supportpc.eu/wp-content/uploads/2010/08/network-security-ne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a:t>Software Systems</a:t>
            </a:r>
          </a:p>
        </p:txBody>
      </p:sp>
      <p:sp>
        <p:nvSpPr>
          <p:cNvPr id="3" name="Subtitle 2"/>
          <p:cNvSpPr>
            <a:spLocks noGrp="1"/>
          </p:cNvSpPr>
          <p:nvPr>
            <p:ph type="subTitle" idx="1"/>
          </p:nvPr>
        </p:nvSpPr>
        <p:spPr>
          <a:xfrm>
            <a:off x="609600" y="5526880"/>
            <a:ext cx="7924800" cy="569120"/>
          </a:xfrm>
        </p:spPr>
        <p:txBody>
          <a:bodyPr/>
          <a:lstStyle/>
          <a:p>
            <a:r>
              <a:rPr lang="en-US" dirty="0"/>
              <a:t>Computer Software</a:t>
            </a:r>
          </a:p>
        </p:txBody>
      </p:sp>
      <p:pic>
        <p:nvPicPr>
          <p:cNvPr id="5122" name="Picture 2" descr="http://cache.boston.com/bonzai-fba/Third_Party_Photo/2008/02/20/1204132999_09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Networks</a:t>
            </a:r>
          </a:p>
        </p:txBody>
      </p:sp>
      <p:sp>
        <p:nvSpPr>
          <p:cNvPr id="3" name="Content Placeholder 2"/>
          <p:cNvSpPr>
            <a:spLocks noGrp="1"/>
          </p:cNvSpPr>
          <p:nvPr>
            <p:ph idx="1"/>
          </p:nvPr>
        </p:nvSpPr>
        <p:spPr/>
        <p:txBody>
          <a:bodyPr/>
          <a:lstStyle/>
          <a:p>
            <a:r>
              <a:rPr lang="en-US" dirty="0"/>
              <a:t>The questions of this syllabus section are covering the following areas:</a:t>
            </a:r>
          </a:p>
          <a:p>
            <a:pPr lvl="1"/>
            <a:r>
              <a:rPr lang="en-US" dirty="0"/>
              <a:t>Computer networks. Architecture of the OSI model. Network Protocols</a:t>
            </a:r>
          </a:p>
          <a:p>
            <a:pPr lvl="1"/>
            <a:r>
              <a:rPr lang="en-US" dirty="0"/>
              <a:t>LANs - concepts, types according to organization management, topology, basic standards, hardware</a:t>
            </a:r>
          </a:p>
          <a:p>
            <a:pPr lvl="1"/>
            <a:r>
              <a:rPr lang="en-US" dirty="0"/>
              <a:t>Global computer networks - concepts, connections, addresses, basic services. Users and access to resources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val="1721764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4572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smtClean="0"/>
              <a:t>k</a:t>
            </a:r>
          </a:p>
          <a:p>
            <a:pPr lvl="1"/>
            <a:r>
              <a:rPr lang="en-US" sz="2600" dirty="0" smtClean="0"/>
              <a:t>k</a:t>
            </a:r>
          </a:p>
          <a:p>
            <a:r>
              <a:rPr lang="en-US" sz="3000" dirty="0" smtClean="0"/>
              <a:t>Information</a:t>
            </a:r>
            <a:r>
              <a:rPr lang="en-US" dirty="0" smtClean="0"/>
              <a:t>:</a:t>
            </a:r>
          </a:p>
          <a:p>
            <a:pPr lvl="1"/>
            <a:r>
              <a:rPr lang="en-US" sz="2800" dirty="0" smtClean="0"/>
              <a:t>k</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en-US" dirty="0"/>
              <a:t>Structure of the Internet</a:t>
            </a:r>
          </a:p>
        </p:txBody>
      </p:sp>
      <p:sp>
        <p:nvSpPr>
          <p:cNvPr id="3" name="Subtitle 2"/>
          <p:cNvSpPr>
            <a:spLocks noGrp="1"/>
          </p:cNvSpPr>
          <p:nvPr>
            <p:ph type="subTitle" idx="1"/>
          </p:nvPr>
        </p:nvSpPr>
        <p:spPr>
          <a:xfrm>
            <a:off x="609600" y="5410200"/>
            <a:ext cx="7924800" cy="1026320"/>
          </a:xfrm>
        </p:spPr>
        <p:txBody>
          <a:bodyPr/>
          <a:lstStyle/>
          <a:p>
            <a:r>
              <a:rPr lang="en-US" dirty="0"/>
              <a:t>Internet, protocols, services</a:t>
            </a:r>
            <a:r>
              <a:rPr lang="ru-RU" dirty="0"/>
              <a:t>, WWW, HTTP, </a:t>
            </a:r>
            <a:r>
              <a:rPr lang="en-US" dirty="0"/>
              <a:t>FTP, </a:t>
            </a:r>
            <a:r>
              <a:rPr lang="ru-RU" dirty="0"/>
              <a:t>SMTP</a:t>
            </a:r>
            <a:r>
              <a:rPr lang="en-US" dirty="0"/>
              <a:t>, POP3, IMAP, WebDAV</a:t>
            </a:r>
            <a:r>
              <a:rPr lang="ru-RU" dirty="0"/>
              <a:t>,</a:t>
            </a:r>
            <a:r>
              <a:rPr lang="en-US" dirty="0"/>
              <a:t> IP, DNS, …</a:t>
            </a:r>
            <a:endParaRPr lang="ru-RU" dirty="0"/>
          </a:p>
        </p:txBody>
      </p:sp>
      <p:pic>
        <p:nvPicPr>
          <p:cNvPr id="41986" name="Picture 2" descr="http://www.moderno.info/wp-content/uploads/2009/04/internet-network.jpg"/>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Internet</a:t>
            </a:r>
          </a:p>
        </p:txBody>
      </p:sp>
      <p:sp>
        <p:nvSpPr>
          <p:cNvPr id="3" name="Content Placeholder 2"/>
          <p:cNvSpPr>
            <a:spLocks noGrp="1"/>
          </p:cNvSpPr>
          <p:nvPr>
            <p:ph idx="1"/>
          </p:nvPr>
        </p:nvSpPr>
        <p:spPr>
          <a:xfrm>
            <a:off x="228600" y="990600"/>
            <a:ext cx="8686800" cy="5638800"/>
          </a:xfrm>
        </p:spPr>
        <p:txBody>
          <a:bodyPr/>
          <a:lstStyle/>
          <a:p>
            <a:r>
              <a:rPr lang="en-US" dirty="0"/>
              <a:t>The questions of this syllabus section are covering the following areas:</a:t>
            </a:r>
          </a:p>
          <a:p>
            <a:pPr lvl="1"/>
            <a:r>
              <a:rPr lang="en-US" dirty="0"/>
              <a:t>Internet - nature, technical and technological aspects. Client-server architecture</a:t>
            </a:r>
          </a:p>
          <a:p>
            <a:pPr lvl="1"/>
            <a:r>
              <a:rPr lang="en-US" dirty="0"/>
              <a:t>Basic services and protocols</a:t>
            </a:r>
            <a:r>
              <a:rPr lang="bg-BG" dirty="0"/>
              <a:t>– HTTP, FTP, POP3, SMTP</a:t>
            </a:r>
          </a:p>
          <a:p>
            <a:pPr lvl="1"/>
            <a:r>
              <a:rPr lang="en-US" dirty="0"/>
              <a:t>Types of Internet Access</a:t>
            </a:r>
            <a:r>
              <a:rPr lang="bg-BG" dirty="0"/>
              <a:t>– </a:t>
            </a:r>
            <a:r>
              <a:rPr lang="en-US" dirty="0"/>
              <a:t>dial-up, ISDN, LAN, DSL/ADSL, Wi-Fi</a:t>
            </a:r>
            <a:endParaRPr lang="bg-BG" dirty="0"/>
          </a:p>
          <a:p>
            <a:pPr lvl="1"/>
            <a:r>
              <a:rPr lang="en-US" dirty="0"/>
              <a:t>Internet address</a:t>
            </a:r>
            <a:r>
              <a:rPr lang="bg-BG" dirty="0"/>
              <a:t>– IP </a:t>
            </a:r>
            <a:r>
              <a:rPr lang="en-US" dirty="0"/>
              <a:t>addresses</a:t>
            </a:r>
            <a:r>
              <a:rPr lang="bg-BG" dirty="0"/>
              <a:t>, DNS </a:t>
            </a:r>
            <a:r>
              <a:rPr lang="en-US" dirty="0"/>
              <a:t>services</a:t>
            </a:r>
            <a:r>
              <a:rPr lang="bg-BG" dirty="0"/>
              <a:t>, </a:t>
            </a:r>
            <a:r>
              <a:rPr lang="en-US" dirty="0"/>
              <a:t>top-level domains</a:t>
            </a:r>
            <a:r>
              <a:rPr lang="bg-BG" dirty="0"/>
              <a:t>. </a:t>
            </a:r>
            <a:r>
              <a:rPr lang="en-US" dirty="0"/>
              <a:t>Hosting.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val="2067151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763000" cy="5638800"/>
          </a:xfrm>
        </p:spPr>
        <p:txBody>
          <a:bodyPr/>
          <a:lstStyle/>
          <a:p>
            <a:r>
              <a:rPr lang="en-US" dirty="0">
                <a:effectLst/>
              </a:rPr>
              <a:t>Which of the following is NOT true about IPv6 </a:t>
            </a:r>
            <a:r>
              <a:rPr lang="en-US" dirty="0" smtClean="0">
                <a:effectLst/>
              </a:rPr>
              <a:t>?</a:t>
            </a:r>
          </a:p>
          <a:p>
            <a:endParaRPr lang="en-US" sz="3000" dirty="0" smtClean="0"/>
          </a:p>
          <a:p>
            <a:pPr marL="871538" lvl="1" indent="-514350">
              <a:buFont typeface="+mj-lt"/>
              <a:buAutoNum type="alphaLcParenR"/>
            </a:pPr>
            <a:r>
              <a:rPr lang="en-US" dirty="0">
                <a:effectLst/>
              </a:rPr>
              <a:t>Length of an IPv6 address is 128bits;</a:t>
            </a:r>
          </a:p>
          <a:p>
            <a:pPr marL="871538" lvl="1" indent="-514350">
              <a:buFont typeface="+mj-lt"/>
              <a:buAutoNum type="alphaLcParenR"/>
            </a:pPr>
            <a:r>
              <a:rPr lang="en-US" dirty="0">
                <a:effectLst/>
              </a:rPr>
              <a:t>IPv6  is the latest version of the Internet Protocol;</a:t>
            </a:r>
          </a:p>
          <a:p>
            <a:pPr marL="871538" lvl="1" indent="-514350">
              <a:buFont typeface="+mj-lt"/>
              <a:buAutoNum type="alphaLcParenR"/>
            </a:pPr>
            <a:r>
              <a:rPr lang="en-US" dirty="0">
                <a:effectLst/>
              </a:rPr>
              <a:t>An IPv6 packet has two parts - a header and a payload;</a:t>
            </a:r>
          </a:p>
          <a:p>
            <a:pPr marL="871538" lvl="1" indent="-514350">
              <a:buFont typeface="+mj-lt"/>
              <a:buAutoNum type="alphaLcParenR"/>
            </a:pPr>
            <a:r>
              <a:rPr lang="en-US" dirty="0">
                <a:effectLst/>
              </a:rPr>
              <a:t>IPv6 is represented in 8 groups, each group is written as 4 hexadecimal digits and the groups are separated by dashes</a:t>
            </a:r>
            <a:r>
              <a:rPr lang="en-US" dirty="0" smtClean="0">
                <a:effectLst/>
              </a:rPr>
              <a:t>.</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29771" y="5029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14400"/>
            <a:ext cx="8686800" cy="5943600"/>
          </a:xfrm>
        </p:spPr>
        <p:txBody>
          <a:bodyPr/>
          <a:lstStyle/>
          <a:p>
            <a:r>
              <a:rPr lang="en-US" sz="2800" dirty="0">
                <a:effectLst/>
              </a:rPr>
              <a:t>Every device on the Internet must be assigned an IP address in order to communicate with other devices. With the ever-increasing number of new devices being connected to the Internet, the need arose for more addresses than IPv4 is able to accommodate</a:t>
            </a:r>
            <a:r>
              <a:rPr lang="en-US" sz="2800" dirty="0" smtClean="0">
                <a:effectLst/>
              </a:rPr>
              <a:t>. </a:t>
            </a:r>
            <a:r>
              <a:rPr lang="en-US" sz="2800" dirty="0">
                <a:effectLst/>
              </a:rPr>
              <a:t>IPv6 uses a 128-bit address, allowing 2</a:t>
            </a:r>
            <a:r>
              <a:rPr lang="en-US" sz="2800" baseline="30000" dirty="0">
                <a:effectLst/>
              </a:rPr>
              <a:t>128</a:t>
            </a:r>
            <a:r>
              <a:rPr lang="en-US" sz="2800" dirty="0">
                <a:effectLst/>
              </a:rPr>
              <a:t>, or approximately 3.4×10</a:t>
            </a:r>
            <a:r>
              <a:rPr lang="en-US" sz="2800" baseline="30000" dirty="0">
                <a:effectLst/>
              </a:rPr>
              <a:t>38</a:t>
            </a:r>
            <a:r>
              <a:rPr lang="en-US" sz="2800" dirty="0">
                <a:effectLst/>
              </a:rPr>
              <a:t> addresses.IPv6 addresses are represented as eight groups of four hexadecimal digits separated by colons, for example </a:t>
            </a:r>
            <a:r>
              <a:rPr lang="en-US" sz="2800" dirty="0" smtClean="0">
                <a:effectLst/>
              </a:rPr>
              <a:t>2001:0db8:85a3:0042:1000:8a2e:0370:7334.</a:t>
            </a:r>
          </a:p>
          <a:p>
            <a:r>
              <a:rPr lang="en-US" dirty="0" smtClean="0"/>
              <a:t>Information</a:t>
            </a:r>
            <a:r>
              <a:rPr lang="en-US" dirty="0" smtClean="0"/>
              <a:t>:</a:t>
            </a:r>
          </a:p>
          <a:p>
            <a:pPr lvl="1"/>
            <a:r>
              <a:rPr lang="en-US" sz="2800" u="sng" dirty="0">
                <a:effectLst/>
                <a:hlinkClick r:id="rId2"/>
              </a:rPr>
              <a:t>http://en.wikipedia.org/wiki/IPv6</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en-US" dirty="0"/>
              <a:t>Electronic Communication</a:t>
            </a:r>
          </a:p>
        </p:txBody>
      </p:sp>
      <p:sp>
        <p:nvSpPr>
          <p:cNvPr id="3" name="Subtitle 2"/>
          <p:cNvSpPr>
            <a:spLocks noGrp="1"/>
          </p:cNvSpPr>
          <p:nvPr>
            <p:ph type="subTitle" idx="1"/>
          </p:nvPr>
        </p:nvSpPr>
        <p:spPr>
          <a:xfrm>
            <a:off x="609600" y="2133600"/>
            <a:ext cx="7924800" cy="914400"/>
          </a:xfrm>
        </p:spPr>
        <p:txBody>
          <a:bodyPr/>
          <a:lstStyle/>
          <a:p>
            <a:r>
              <a:rPr lang="en-US" dirty="0"/>
              <a:t>E-mail, Skype, ICQ, IRC, MSN Messenger, Yahoo Messenger, Social Networks</a:t>
            </a:r>
            <a:r>
              <a:rPr lang="bg-BG" dirty="0"/>
              <a:t>,</a:t>
            </a:r>
            <a:r>
              <a:rPr lang="en-US" dirty="0"/>
              <a:t> forums</a:t>
            </a:r>
            <a:r>
              <a:rPr lang="bg-BG" dirty="0"/>
              <a:t>,</a:t>
            </a:r>
            <a:r>
              <a:rPr lang="en-US" dirty="0"/>
              <a:t> …</a:t>
            </a:r>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Communication</a:t>
            </a:r>
          </a:p>
        </p:txBody>
      </p:sp>
      <p:sp>
        <p:nvSpPr>
          <p:cNvPr id="3" name="Content Placeholder 2"/>
          <p:cNvSpPr>
            <a:spLocks noGrp="1"/>
          </p:cNvSpPr>
          <p:nvPr>
            <p:ph idx="1"/>
          </p:nvPr>
        </p:nvSpPr>
        <p:spPr/>
        <p:txBody>
          <a:bodyPr/>
          <a:lstStyle/>
          <a:p>
            <a:r>
              <a:rPr lang="en-US" dirty="0"/>
              <a:t>The questions of this syllabus section are covering the following areas:</a:t>
            </a:r>
          </a:p>
          <a:p>
            <a:pPr lvl="1"/>
            <a:r>
              <a:rPr lang="en-US" dirty="0"/>
              <a:t>Electronic Communication</a:t>
            </a:r>
          </a:p>
          <a:p>
            <a:pPr lvl="1"/>
            <a:r>
              <a:rPr lang="en-US" dirty="0"/>
              <a:t>Network mail</a:t>
            </a:r>
            <a:r>
              <a:rPr lang="bg-BG" dirty="0"/>
              <a:t>– </a:t>
            </a:r>
            <a:r>
              <a:rPr lang="en-US" dirty="0"/>
              <a:t>e-mail</a:t>
            </a:r>
            <a:r>
              <a:rPr lang="bg-BG" dirty="0"/>
              <a:t> </a:t>
            </a:r>
            <a:r>
              <a:rPr lang="en-US" dirty="0"/>
              <a:t>clients and web-based interfaces and protocols</a:t>
            </a:r>
            <a:endParaRPr lang="bg-BG" dirty="0"/>
          </a:p>
          <a:p>
            <a:pPr lvl="1"/>
            <a:r>
              <a:rPr lang="en-US" dirty="0"/>
              <a:t>Calls in real time</a:t>
            </a:r>
            <a:r>
              <a:rPr lang="bg-BG" dirty="0"/>
              <a:t>– </a:t>
            </a:r>
            <a:r>
              <a:rPr lang="en-US" dirty="0"/>
              <a:t>IRC, ICQ, Skype</a:t>
            </a:r>
            <a:r>
              <a:rPr lang="bg-BG" dirty="0"/>
              <a:t>, </a:t>
            </a:r>
            <a:r>
              <a:rPr lang="en-US" dirty="0"/>
              <a:t>MSN Messenger, Yahoo Messenger</a:t>
            </a:r>
            <a:r>
              <a:rPr lang="bg-BG" dirty="0"/>
              <a:t> – </a:t>
            </a:r>
            <a:r>
              <a:rPr lang="en-US" dirty="0"/>
              <a:t>operating principles and protocols</a:t>
            </a:r>
          </a:p>
          <a:p>
            <a:pPr lvl="1"/>
            <a:r>
              <a:rPr lang="en-US" dirty="0"/>
              <a:t>Social Networks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863007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endParaRPr lang="en-US" dirty="0" smtClean="0"/>
          </a:p>
          <a:p>
            <a:pPr marL="871538" lvl="1" indent="-514350">
              <a:buFont typeface="+mj-lt"/>
              <a:buAutoNum type="alphaLcParenR"/>
            </a:pPr>
            <a:endParaRPr lang="en-US" dirty="0" smtClean="0"/>
          </a:p>
          <a:p>
            <a:pPr marL="871538" lvl="1" indent="-514350">
              <a:buFont typeface="+mj-lt"/>
              <a:buAutoNum type="alphaLcParenR"/>
            </a:pPr>
            <a:endParaRPr lang="bg-BG" dirty="0" smtClean="0"/>
          </a:p>
          <a:p>
            <a:pPr marL="357188" lvl="1" indent="0">
              <a:buNone/>
            </a:pPr>
            <a:endParaRPr lang="en-US" dirty="0" smtClean="0"/>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Computer </a:t>
            </a:r>
            <a:r>
              <a:rPr lang="en-US" sz="3600" dirty="0"/>
              <a:t>programs </a:t>
            </a:r>
            <a:r>
              <a:rPr lang="bg-BG" sz="3600" dirty="0" smtClean="0"/>
              <a:t>(</a:t>
            </a:r>
            <a:r>
              <a:rPr lang="en-US" sz="3600" dirty="0" smtClean="0"/>
              <a:t>software</a:t>
            </a:r>
            <a:r>
              <a:rPr lang="bg-BG" sz="3600" dirty="0" smtClean="0"/>
              <a:t>)</a:t>
            </a:r>
            <a:endParaRPr lang="bg-BG" sz="3600" dirty="0"/>
          </a:p>
        </p:txBody>
      </p:sp>
      <p:sp>
        <p:nvSpPr>
          <p:cNvPr id="3" name="Content Placeholder 2"/>
          <p:cNvSpPr>
            <a:spLocks noGrp="1"/>
          </p:cNvSpPr>
          <p:nvPr>
            <p:ph idx="1"/>
          </p:nvPr>
        </p:nvSpPr>
        <p:spPr/>
        <p:txBody>
          <a:bodyPr/>
          <a:lstStyle/>
          <a:p>
            <a:r>
              <a:rPr lang="en-US" dirty="0"/>
              <a:t>The questions of this syllabus section are covering the following areas:</a:t>
            </a:r>
            <a:endParaRPr lang="bg-BG" dirty="0"/>
          </a:p>
          <a:p>
            <a:pPr lvl="1"/>
            <a:r>
              <a:rPr lang="en-US" dirty="0"/>
              <a:t>Computer Programs</a:t>
            </a:r>
            <a:r>
              <a:rPr lang="bg-BG" dirty="0"/>
              <a:t>(</a:t>
            </a:r>
            <a:r>
              <a:rPr lang="en-US" dirty="0"/>
              <a:t>software</a:t>
            </a:r>
            <a:r>
              <a:rPr lang="bg-BG" dirty="0"/>
              <a:t>)</a:t>
            </a:r>
          </a:p>
          <a:p>
            <a:pPr lvl="2"/>
            <a:r>
              <a:rPr lang="en-US" dirty="0"/>
              <a:t>Essence, functions, classification</a:t>
            </a:r>
          </a:p>
          <a:p>
            <a:pPr lvl="2"/>
            <a:r>
              <a:rPr lang="en-US" dirty="0"/>
              <a:t>Creation</a:t>
            </a:r>
            <a:endParaRPr lang="bg-BG" dirty="0"/>
          </a:p>
          <a:p>
            <a:pPr lvl="2"/>
            <a:r>
              <a:rPr lang="en-US" dirty="0"/>
              <a:t>How to use (installation, startup, uninstall)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332220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err="1" smtClean="0"/>
              <a:t>jkj</a:t>
            </a:r>
            <a:endParaRPr lang="bg-BG" dirty="0" smtClean="0"/>
          </a:p>
          <a:p>
            <a:pPr lvl="1"/>
            <a:r>
              <a:rPr lang="en-US" dirty="0" smtClean="0"/>
              <a:t>k</a:t>
            </a:r>
          </a:p>
          <a:p>
            <a:r>
              <a:rPr lang="en-US" dirty="0" smtClean="0"/>
              <a:t>Information:</a:t>
            </a:r>
          </a:p>
          <a:p>
            <a:pPr lvl="1"/>
            <a:endParaRPr lang="en-US" dirty="0"/>
          </a:p>
          <a:p>
            <a:pPr lvl="1"/>
            <a:r>
              <a:rPr lang="en-US" dirty="0" err="1" smtClean="0"/>
              <a:t>Hfg</a:t>
            </a:r>
            <a:endParaRPr lang="en-US" dirty="0" smtClean="0"/>
          </a:p>
          <a:p>
            <a:pPr lvl="1"/>
            <a:r>
              <a:rPr lang="en-US" dirty="0" err="1" smtClean="0"/>
              <a:t>xgfg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en-US" dirty="0"/>
              <a:t>How it works WWW?</a:t>
            </a:r>
            <a:r>
              <a:rPr lang="bg-BG" dirty="0"/>
              <a:t> </a:t>
            </a:r>
            <a:r>
              <a:rPr lang="en-US" dirty="0"/>
              <a:t>Protocol</a:t>
            </a:r>
            <a:r>
              <a:rPr lang="bg-BG" dirty="0"/>
              <a:t> </a:t>
            </a:r>
            <a:r>
              <a:rPr lang="en-US" dirty="0"/>
              <a:t>HTTP, GET</a:t>
            </a:r>
            <a:r>
              <a:rPr lang="bg-BG" dirty="0"/>
              <a:t>,</a:t>
            </a:r>
            <a:r>
              <a:rPr lang="en-US" dirty="0"/>
              <a:t> POST, URL, web browser</a:t>
            </a:r>
            <a:r>
              <a:rPr lang="bg-BG" dirty="0"/>
              <a:t>, </a:t>
            </a:r>
            <a:r>
              <a:rPr lang="en-US" dirty="0"/>
              <a:t>web page</a:t>
            </a:r>
            <a:r>
              <a:rPr lang="bg-BG" dirty="0"/>
              <a:t>, </a:t>
            </a:r>
            <a:r>
              <a:rPr lang="en-US" dirty="0"/>
              <a:t>website</a:t>
            </a:r>
            <a:r>
              <a:rPr lang="bg-BG" dirty="0"/>
              <a:t>, …</a:t>
            </a:r>
            <a:endParaRPr lang="en-US" dirty="0"/>
          </a:p>
        </p:txBody>
      </p:sp>
      <p:pic>
        <p:nvPicPr>
          <p:cNvPr id="48130" name="Picture 2" descr="http://www.yourname.net.au/images/ist2_7677184-www.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en-US" dirty="0"/>
              <a:t>The questions of this syllabus section are covering the following areas:</a:t>
            </a:r>
          </a:p>
          <a:p>
            <a:pPr lvl="1"/>
            <a:r>
              <a:rPr lang="en-US" dirty="0"/>
              <a:t>Global information system World Wide Web</a:t>
            </a:r>
            <a:r>
              <a:rPr lang="bg-BG" dirty="0"/>
              <a:t> (</a:t>
            </a:r>
            <a:r>
              <a:rPr lang="en-US" dirty="0"/>
              <a:t>WWW</a:t>
            </a:r>
            <a:r>
              <a:rPr lang="bg-BG" dirty="0"/>
              <a:t>) – </a:t>
            </a:r>
            <a:r>
              <a:rPr lang="en-US" dirty="0"/>
              <a:t>nature and functioning</a:t>
            </a:r>
            <a:endParaRPr lang="bg-BG" dirty="0"/>
          </a:p>
          <a:p>
            <a:pPr lvl="1"/>
            <a:r>
              <a:rPr lang="en-US" dirty="0"/>
              <a:t>Web servers and web browsers</a:t>
            </a:r>
            <a:r>
              <a:rPr lang="bg-BG" dirty="0"/>
              <a:t>. </a:t>
            </a:r>
            <a:r>
              <a:rPr lang="en-US" dirty="0"/>
              <a:t>Protocol</a:t>
            </a:r>
            <a:r>
              <a:rPr lang="bg-BG" dirty="0"/>
              <a:t> </a:t>
            </a:r>
            <a:r>
              <a:rPr lang="en-US" dirty="0"/>
              <a:t>HTTP</a:t>
            </a:r>
            <a:r>
              <a:rPr lang="bg-BG" dirty="0"/>
              <a:t>, </a:t>
            </a:r>
            <a:r>
              <a:rPr lang="en-US" dirty="0"/>
              <a:t>methods GET </a:t>
            </a:r>
            <a:r>
              <a:rPr lang="bg-BG" dirty="0"/>
              <a:t>и </a:t>
            </a:r>
            <a:r>
              <a:rPr lang="en-US" dirty="0"/>
              <a:t>POST</a:t>
            </a:r>
            <a:r>
              <a:rPr lang="bg-BG" dirty="0"/>
              <a:t>. </a:t>
            </a:r>
            <a:r>
              <a:rPr lang="en-US" dirty="0"/>
              <a:t>Hyperlink technology (Internet references</a:t>
            </a:r>
            <a:r>
              <a:rPr lang="bg-BG" dirty="0"/>
              <a:t>)</a:t>
            </a:r>
          </a:p>
          <a:p>
            <a:pPr lvl="1"/>
            <a:r>
              <a:rPr lang="en-US" dirty="0"/>
              <a:t>Web</a:t>
            </a:r>
            <a:r>
              <a:rPr lang="bg-BG" dirty="0"/>
              <a:t> </a:t>
            </a:r>
            <a:r>
              <a:rPr lang="en-US" dirty="0"/>
              <a:t>page</a:t>
            </a:r>
            <a:r>
              <a:rPr lang="bg-BG" dirty="0"/>
              <a:t> – </a:t>
            </a:r>
            <a:r>
              <a:rPr lang="en-US" dirty="0"/>
              <a:t>nature, purpose, URL, and elements</a:t>
            </a:r>
          </a:p>
          <a:p>
            <a:pPr lvl="1"/>
            <a:r>
              <a:rPr lang="en-US" dirty="0"/>
              <a:t>Hosting websites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val="41924935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j</a:t>
            </a:r>
          </a:p>
          <a:p>
            <a:pPr marL="871538" lvl="1" indent="-514350">
              <a:buFont typeface="+mj-lt"/>
              <a:buAutoNum type="alphaLcParenR"/>
            </a:pPr>
            <a:r>
              <a:rPr lang="en-US" dirty="0" err="1" smtClean="0"/>
              <a:t>Hk</a:t>
            </a:r>
            <a:endParaRPr lang="en-US" dirty="0" smtClean="0"/>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3000" dirty="0" smtClean="0">
                <a:effectLst/>
              </a:rPr>
              <a:t>k</a:t>
            </a:r>
            <a:endParaRPr lang="en-US" sz="3000" dirty="0">
              <a:effectLst/>
            </a:endParaRPr>
          </a:p>
          <a:p>
            <a:pPr lvl="1"/>
            <a:r>
              <a:rPr lang="en-US" sz="2800" dirty="0" smtClean="0">
                <a:effectLst/>
              </a:rPr>
              <a:t>K</a:t>
            </a:r>
          </a:p>
          <a:p>
            <a:pPr lvl="1"/>
            <a:r>
              <a:rPr lang="en-US" sz="2800" dirty="0" smtClean="0">
                <a:effectLst/>
              </a:rPr>
              <a:t>K</a:t>
            </a:r>
          </a:p>
          <a:p>
            <a:pPr lvl="1"/>
            <a:r>
              <a:rPr lang="en-US" sz="2800" dirty="0">
                <a:effectLst/>
              </a:rPr>
              <a:t>k</a:t>
            </a:r>
            <a:endParaRPr lang="bg-BG" sz="2800" dirty="0" smtClean="0"/>
          </a:p>
          <a:p>
            <a:r>
              <a:rPr lang="en-US" sz="3000" dirty="0" smtClean="0"/>
              <a:t>Information:</a:t>
            </a:r>
          </a:p>
          <a:p>
            <a:pPr lvl="1"/>
            <a:r>
              <a:rPr lang="en-US" sz="2800" dirty="0" smtClean="0"/>
              <a:t>k</a:t>
            </a:r>
          </a:p>
          <a:p>
            <a:pPr lvl="1"/>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a:t>Web Design</a:t>
            </a:r>
            <a:r>
              <a:rPr lang="bg-BG" dirty="0"/>
              <a:t>, </a:t>
            </a:r>
            <a:r>
              <a:rPr lang="en-US" dirty="0"/>
              <a:t>HTML, CSS</a:t>
            </a:r>
          </a:p>
        </p:txBody>
      </p:sp>
      <p:sp>
        <p:nvSpPr>
          <p:cNvPr id="3" name="Subtitle 2"/>
          <p:cNvSpPr>
            <a:spLocks noGrp="1"/>
          </p:cNvSpPr>
          <p:nvPr>
            <p:ph type="subTitle" idx="1"/>
          </p:nvPr>
        </p:nvSpPr>
        <p:spPr>
          <a:xfrm>
            <a:off x="609600" y="5410200"/>
            <a:ext cx="7924800" cy="873920"/>
          </a:xfrm>
        </p:spPr>
        <p:txBody>
          <a:bodyPr/>
          <a:lstStyle/>
          <a:p>
            <a:r>
              <a:rPr lang="en-US" dirty="0"/>
              <a:t>Web Design</a:t>
            </a:r>
            <a:r>
              <a:rPr lang="bg-BG" dirty="0"/>
              <a:t>, </a:t>
            </a:r>
            <a:r>
              <a:rPr lang="en-US" dirty="0"/>
              <a:t>HTML, CSS, text</a:t>
            </a:r>
            <a:r>
              <a:rPr lang="bg-BG" dirty="0"/>
              <a:t>, </a:t>
            </a:r>
            <a:r>
              <a:rPr lang="en-US" dirty="0"/>
              <a:t>graphics, links, tables, forms, ...</a:t>
            </a:r>
          </a:p>
        </p:txBody>
      </p:sp>
      <p:pic>
        <p:nvPicPr>
          <p:cNvPr id="51202" name="Picture 2" descr="http://www.duoh.com/graphics/services-vis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Design</a:t>
            </a:r>
            <a:r>
              <a:rPr lang="bg-BG" dirty="0"/>
              <a:t>, </a:t>
            </a:r>
            <a:r>
              <a:rPr lang="en-US" dirty="0"/>
              <a:t>HTML, CSS</a:t>
            </a:r>
          </a:p>
        </p:txBody>
      </p:sp>
      <p:sp>
        <p:nvSpPr>
          <p:cNvPr id="3" name="Content Placeholder 2"/>
          <p:cNvSpPr>
            <a:spLocks noGrp="1"/>
          </p:cNvSpPr>
          <p:nvPr>
            <p:ph idx="1"/>
          </p:nvPr>
        </p:nvSpPr>
        <p:spPr/>
        <p:txBody>
          <a:bodyPr/>
          <a:lstStyle/>
          <a:p>
            <a:r>
              <a:rPr lang="en-US" dirty="0"/>
              <a:t>The questions of this syllabus section are covering the following areas:</a:t>
            </a:r>
          </a:p>
          <a:p>
            <a:pPr lvl="1"/>
            <a:r>
              <a:rPr lang="en-US" dirty="0"/>
              <a:t>The design, development and testing of websites</a:t>
            </a:r>
          </a:p>
          <a:p>
            <a:pPr lvl="1"/>
            <a:r>
              <a:rPr lang="en-US" dirty="0"/>
              <a:t>Basic HTML tags: Insert a formatted text, images, links (links), tables</a:t>
            </a:r>
          </a:p>
          <a:p>
            <a:pPr lvl="1"/>
            <a:r>
              <a:rPr lang="en-US" dirty="0"/>
              <a:t>Language for styling websites</a:t>
            </a:r>
            <a:r>
              <a:rPr lang="bg-BG" dirty="0"/>
              <a:t> </a:t>
            </a:r>
            <a:r>
              <a:rPr lang="en-US" dirty="0"/>
              <a:t>CSS</a:t>
            </a:r>
            <a:endParaRPr lang="bg-BG" dirty="0"/>
          </a:p>
          <a:p>
            <a:pPr lvl="1"/>
            <a:r>
              <a:rPr lang="en-US" dirty="0"/>
              <a:t>Aligning content in a webpage</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val="513530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Design</a:t>
            </a:r>
            <a:r>
              <a:rPr lang="bg-BG" dirty="0"/>
              <a:t>, </a:t>
            </a:r>
            <a:r>
              <a:rPr lang="en-US" dirty="0"/>
              <a:t>HTML, CSS</a:t>
            </a:r>
            <a:r>
              <a:rPr lang="bg-BG" dirty="0"/>
              <a:t> (2)</a:t>
            </a:r>
            <a:endParaRPr lang="en-US" dirty="0"/>
          </a:p>
        </p:txBody>
      </p:sp>
      <p:sp>
        <p:nvSpPr>
          <p:cNvPr id="3" name="Content Placeholder 2"/>
          <p:cNvSpPr>
            <a:spLocks noGrp="1"/>
          </p:cNvSpPr>
          <p:nvPr>
            <p:ph idx="1"/>
          </p:nvPr>
        </p:nvSpPr>
        <p:spPr/>
        <p:txBody>
          <a:bodyPr/>
          <a:lstStyle/>
          <a:p>
            <a:pPr lvl="1"/>
            <a:r>
              <a:rPr lang="en-US" dirty="0"/>
              <a:t>Characteristics of the page (background color, images, alignment, page titles, page encoding, meta tags), paragraphs, fonts, colors, inserting images</a:t>
            </a:r>
          </a:p>
          <a:p>
            <a:pPr lvl="1"/>
            <a:r>
              <a:rPr lang="en-US" dirty="0"/>
              <a:t>Making web design (image) to a website. Control systems for content</a:t>
            </a:r>
          </a:p>
          <a:p>
            <a:pPr lvl="1"/>
            <a:r>
              <a:rPr lang="en-US" dirty="0"/>
              <a:t>Frames (frames). Navigation: transfer of management within (frames)</a:t>
            </a:r>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21435253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a:t>k</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lvl="0">
              <a:buClr>
                <a:srgbClr val="46A6BD">
                  <a:lumMod val="40000"/>
                  <a:lumOff val="60000"/>
                </a:srgbClr>
              </a:buClr>
            </a:pPr>
            <a:r>
              <a:rPr lang="en-US" sz="2800" dirty="0" smtClean="0"/>
              <a:t>k</a:t>
            </a:r>
            <a:endParaRPr lang="bg-BG" dirty="0" smtClean="0"/>
          </a:p>
          <a:p>
            <a:pPr lvl="1"/>
            <a:r>
              <a:rPr lang="en-US" sz="1800" dirty="0" smtClean="0">
                <a:solidFill>
                  <a:srgbClr val="CCFF66">
                    <a:lumMod val="40000"/>
                    <a:lumOff val="60000"/>
                  </a:srgbClr>
                </a:solidFill>
                <a:effectLst/>
              </a:rPr>
              <a:t>K</a:t>
            </a:r>
          </a:p>
          <a:p>
            <a:pPr lvl="1"/>
            <a:r>
              <a:rPr lang="en-US" sz="1800" dirty="0">
                <a:solidFill>
                  <a:srgbClr val="CCFF66">
                    <a:lumMod val="40000"/>
                    <a:lumOff val="60000"/>
                  </a:srgbClr>
                </a:solidFill>
                <a:effectLst/>
              </a:rPr>
              <a:t>k</a:t>
            </a:r>
            <a:endParaRPr lang="en-US" dirty="0" smtClean="0"/>
          </a:p>
          <a:p>
            <a:r>
              <a:rPr lang="en-US" dirty="0" smtClean="0"/>
              <a:t>Information:</a:t>
            </a:r>
          </a:p>
          <a:p>
            <a:pPr lvl="1"/>
            <a:r>
              <a:rPr lang="en-US" sz="2800" dirty="0" smtClean="0"/>
              <a:t>k</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f</a:t>
            </a:r>
            <a:endParaRPr lang="en-US" dirty="0"/>
          </a:p>
          <a:p>
            <a:endParaRPr lang="en-US" dirty="0" smtClean="0"/>
          </a:p>
          <a:p>
            <a:pPr marL="871538" lvl="1" indent="-514350">
              <a:buFont typeface="+mj-lt"/>
              <a:buAutoNum type="alphaLcParenR"/>
            </a:pPr>
            <a:r>
              <a:rPr lang="en-US" dirty="0"/>
              <a:t>j</a:t>
            </a:r>
          </a:p>
          <a:p>
            <a:pPr marL="871538" lvl="1" indent="-514350">
              <a:buFont typeface="+mj-lt"/>
              <a:buAutoNum type="alphaLcParenR"/>
            </a:pPr>
            <a:r>
              <a:rPr lang="en-US" dirty="0" smtClean="0"/>
              <a:t>AI</a:t>
            </a:r>
            <a:endParaRPr lang="en-US" dirty="0"/>
          </a:p>
          <a:p>
            <a:pPr marL="871538" lvl="1" indent="-514350">
              <a:buFont typeface="+mj-lt"/>
              <a:buAutoNum type="alphaLcParenR"/>
            </a:pPr>
            <a:r>
              <a:rPr lang="en-US" dirty="0"/>
              <a:t>h</a:t>
            </a:r>
          </a:p>
          <a:p>
            <a:pPr marL="871538" lvl="1" indent="-514350">
              <a:buFont typeface="+mj-lt"/>
              <a:buAutoNum type="alphaLcParenR"/>
            </a:pPr>
            <a:r>
              <a:rPr lang="en-US" dirty="0" smtClean="0">
                <a:effectLst/>
              </a:rPr>
              <a:t>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334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en-US" dirty="0"/>
              <a:t>Development of scripts with JavaScript, basic JavaScript constructs, operators, objects, manipulation of DOM tree</a:t>
            </a:r>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en-US" sz="3000" dirty="0"/>
              <a:t>The questions of this syllabus section are covering the following areas:</a:t>
            </a:r>
          </a:p>
          <a:p>
            <a:pPr lvl="1"/>
            <a:r>
              <a:rPr lang="en-US" sz="2800" dirty="0"/>
              <a:t>Scripting languages ​​for Internet programming: JavaScript, Perl, VBScript. General information about JavaScript. Data types. Variables. Assignment operator. Operations and expressions. Conditional operator. Loop. Functions in JavaScript. Objects in JavaScript. Arrays. Classes Date, Math. Objects document, window, navigator. Events in JavaScript. Object model and DOM manipulation with JavaScript.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val="14090017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smtClean="0"/>
              <a:t>K</a:t>
            </a:r>
          </a:p>
          <a:p>
            <a:pPr marL="871538" lvl="1" indent="-514350">
              <a:buFont typeface="+mj-lt"/>
              <a:buAutoNum type="alphaLcParenR"/>
            </a:pPr>
            <a:r>
              <a:rPr lang="en-US" dirty="0"/>
              <a:t>k</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572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mtClean="0"/>
              <a:t>k</a:t>
            </a:r>
            <a:endParaRPr lang="bg-BG" dirty="0" smtClean="0"/>
          </a:p>
          <a:p>
            <a:pPr lvl="1"/>
            <a:r>
              <a:rPr lang="en-US" sz="2000" dirty="0" smtClean="0"/>
              <a:t>k</a:t>
            </a:r>
            <a:endParaRPr lang="bg-BG" sz="2000" dirty="0" smtClean="0"/>
          </a:p>
          <a:p>
            <a:r>
              <a:rPr lang="en-US" dirty="0" smtClean="0"/>
              <a:t>Information:</a:t>
            </a:r>
          </a:p>
          <a:p>
            <a:pPr lvl="1"/>
            <a:r>
              <a:rPr lang="en-US" sz="2800" dirty="0" smtClean="0">
                <a:solidFill>
                  <a:srgbClr val="CCFF66">
                    <a:lumMod val="40000"/>
                    <a:lumOff val="60000"/>
                  </a:srgbClr>
                </a:solidFill>
              </a:rPr>
              <a:t>k</a:t>
            </a:r>
            <a:endParaRPr lang="en-US" sz="2800" dirty="0">
              <a:solidFill>
                <a:srgbClr val="CCFF66">
                  <a:lumMod val="40000"/>
                  <a:lumOff val="60000"/>
                </a:srgb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val="32694984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en-US" sz="3600" dirty="0" err="1"/>
              <a:t>Telerik</a:t>
            </a:r>
            <a:r>
              <a:rPr lang="en-US" sz="3600" dirty="0"/>
              <a:t> Academy</a:t>
            </a:r>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Tree>
    <p:extLst>
      <p:ext uri="{BB962C8B-B14F-4D97-AF65-F5344CB8AC3E}">
        <p14:creationId xmlns:p14="http://schemas.microsoft.com/office/powerpoint/2010/main" val="69559813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smtClean="0">
                <a:effectLst/>
              </a:rPr>
              <a:t>h</a:t>
            </a:r>
            <a:endParaRPr lang="bg-BG" sz="2800" dirty="0"/>
          </a:p>
          <a:p>
            <a:pPr lvl="1"/>
            <a:r>
              <a:rPr lang="en-US" sz="2600" dirty="0" smtClean="0">
                <a:effectLst/>
              </a:rPr>
              <a:t>h</a:t>
            </a:r>
          </a:p>
          <a:p>
            <a:pPr lvl="1"/>
            <a:r>
              <a:rPr lang="en-US" sz="2600" dirty="0" smtClean="0">
                <a:effectLst/>
              </a:rPr>
              <a:t>g</a:t>
            </a:r>
            <a:endParaRPr lang="en-US" sz="2600" dirty="0">
              <a:effectLst/>
            </a:endParaRPr>
          </a:p>
          <a:p>
            <a:pPr lvl="1"/>
            <a:r>
              <a:rPr lang="en-US" sz="2600" dirty="0" smtClean="0">
                <a:effectLst/>
              </a:rPr>
              <a:t>f</a:t>
            </a:r>
          </a:p>
          <a:p>
            <a:pPr lvl="1"/>
            <a:endParaRPr lang="en-US" sz="2600" dirty="0" smtClean="0"/>
          </a:p>
          <a:p>
            <a:r>
              <a:rPr lang="en-US" dirty="0" smtClean="0"/>
              <a:t>Information:</a:t>
            </a:r>
          </a:p>
          <a:p>
            <a:pPr lvl="1"/>
            <a:r>
              <a:rPr lang="en-US" sz="2800" dirty="0" smtClean="0"/>
              <a:t>h</a:t>
            </a:r>
            <a:r>
              <a:rPr lang="en-US" sz="2800" dirty="0"/>
              <a:t>g</a:t>
            </a:r>
            <a:endParaRPr lang="en-US" sz="2800" dirty="0" smtClean="0"/>
          </a:p>
          <a:p>
            <a:pPr lvl="1"/>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5845</TotalTime>
  <Words>2305</Words>
  <Application>Microsoft Office PowerPoint</Application>
  <PresentationFormat>On-screen Show (4:3)</PresentationFormat>
  <Paragraphs>474</Paragraphs>
  <Slides>84</Slides>
  <Notes>0</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Telerik Academy</vt:lpstr>
      <vt:lpstr>Training test Information Technology</vt:lpstr>
      <vt:lpstr>Computer Systems</vt:lpstr>
      <vt:lpstr>Computer Systems(hardware)</vt:lpstr>
      <vt:lpstr>Question</vt:lpstr>
      <vt:lpstr>Answer</vt:lpstr>
      <vt:lpstr>Software Systems</vt:lpstr>
      <vt:lpstr>Computer programs (software)</vt:lpstr>
      <vt:lpstr>Question</vt:lpstr>
      <vt:lpstr>Answer</vt:lpstr>
      <vt:lpstr>Rules for working with and supporting computer systems</vt:lpstr>
      <vt:lpstr>Working with computer programs</vt:lpstr>
      <vt:lpstr>Question</vt:lpstr>
      <vt:lpstr>Answer</vt:lpstr>
      <vt:lpstr>Data transfer and numbering systems</vt:lpstr>
      <vt:lpstr>Data transfer and numbering systems</vt:lpstr>
      <vt:lpstr>Question</vt:lpstr>
      <vt:lpstr>Answer</vt:lpstr>
      <vt:lpstr>Operating Systems</vt:lpstr>
      <vt:lpstr>Operating systems</vt:lpstr>
      <vt:lpstr>Question</vt:lpstr>
      <vt:lpstr>Answer</vt:lpstr>
      <vt:lpstr>Software Engineering</vt:lpstr>
      <vt:lpstr>Software engineering</vt:lpstr>
      <vt:lpstr>Question</vt:lpstr>
      <vt:lpstr>Answer</vt:lpstr>
      <vt:lpstr>Data Compression</vt:lpstr>
      <vt:lpstr>Data Compression</vt:lpstr>
      <vt:lpstr>Question</vt:lpstr>
      <vt:lpstr>Answer</vt:lpstr>
      <vt:lpstr>Word Processing</vt:lpstr>
      <vt:lpstr>Word Processing</vt:lpstr>
      <vt:lpstr>Word Processing (2)</vt:lpstr>
      <vt:lpstr>Question</vt:lpstr>
      <vt:lpstr>Answer</vt:lpstr>
      <vt:lpstr>Computer Graphics</vt:lpstr>
      <vt:lpstr>Computer Graphics</vt:lpstr>
      <vt:lpstr>Question</vt:lpstr>
      <vt:lpstr>Answer</vt:lpstr>
      <vt:lpstr>Databases</vt:lpstr>
      <vt:lpstr>Databases</vt:lpstr>
      <vt:lpstr>Question</vt:lpstr>
      <vt:lpstr>Answer</vt:lpstr>
      <vt:lpstr>Information Systems</vt:lpstr>
      <vt:lpstr>Information Systems</vt:lpstr>
      <vt:lpstr>Question</vt:lpstr>
      <vt:lpstr>Answer</vt:lpstr>
      <vt:lpstr>Security and data protection</vt:lpstr>
      <vt:lpstr>Security and data protection</vt:lpstr>
      <vt:lpstr>Question</vt:lpstr>
      <vt:lpstr>Answer</vt:lpstr>
      <vt:lpstr>Presentation Systems</vt:lpstr>
      <vt:lpstr>Presentation Systems</vt:lpstr>
      <vt:lpstr>Question</vt:lpstr>
      <vt:lpstr>Answer</vt:lpstr>
      <vt:lpstr>Multimedia</vt:lpstr>
      <vt:lpstr>Multimedia</vt:lpstr>
      <vt:lpstr>Question</vt:lpstr>
      <vt:lpstr>Answer</vt:lpstr>
      <vt:lpstr>Computer Networks</vt:lpstr>
      <vt:lpstr>Computer Networks</vt:lpstr>
      <vt:lpstr>Question</vt:lpstr>
      <vt:lpstr>Answer</vt:lpstr>
      <vt:lpstr>Structure of the Internet</vt:lpstr>
      <vt:lpstr>Structure of the Internet</vt:lpstr>
      <vt:lpstr>Question</vt:lpstr>
      <vt:lpstr>Answer</vt:lpstr>
      <vt:lpstr>Electronic Communication</vt:lpstr>
      <vt:lpstr>Electronic Communication</vt:lpstr>
      <vt:lpstr>Question</vt:lpstr>
      <vt:lpstr>Answer</vt:lpstr>
      <vt:lpstr>World Wide Web (WWW)</vt:lpstr>
      <vt:lpstr>World Wide Web (WWW)</vt:lpstr>
      <vt:lpstr>Question</vt:lpstr>
      <vt:lpstr>Answer</vt:lpstr>
      <vt:lpstr>Web Design, HTML, CSS</vt:lpstr>
      <vt:lpstr>Web Design, HTML, CSS</vt:lpstr>
      <vt:lpstr>Web Design, HTML, CSS (2)</vt:lpstr>
      <vt:lpstr>Question</vt:lpstr>
      <vt:lpstr>Answer</vt:lpstr>
      <vt:lpstr>JavaScript</vt:lpstr>
      <vt:lpstr>JavaScript</vt:lpstr>
      <vt:lpstr>Question</vt:lpstr>
      <vt:lpstr>Answer</vt:lpstr>
      <vt:lpstr>Telerik Academy</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Didi_Joro</cp:lastModifiedBy>
  <cp:revision>616</cp:revision>
  <dcterms:created xsi:type="dcterms:W3CDTF">2007-12-08T16:03:35Z</dcterms:created>
  <dcterms:modified xsi:type="dcterms:W3CDTF">2013-11-26T23:44:24Z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